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6" r:id="rId8"/>
    <p:sldId id="262" r:id="rId9"/>
    <p:sldId id="263" r:id="rId10"/>
    <p:sldId id="264" r:id="rId11"/>
    <p:sldId id="267" r:id="rId12"/>
    <p:sldId id="268" r:id="rId13"/>
    <p:sldId id="269" r:id="rId14"/>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mil Macura" initials="KM" lastIdx="3" clrIdx="0">
    <p:extLst>
      <p:ext uri="{19B8F6BF-5375-455C-9EA6-DF929625EA0E}">
        <p15:presenceInfo xmlns:p15="http://schemas.microsoft.com/office/powerpoint/2012/main" userId="Kamil Macur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notesViewPr>
    <p:cSldViewPr snapToGrid="0">
      <p:cViewPr varScale="1">
        <p:scale>
          <a:sx n="64" d="100"/>
          <a:sy n="64" d="100"/>
        </p:scale>
        <p:origin x="314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2.jpe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46C2EB-C5C7-43E0-96D4-79938C59EEDE}" type="datetimeFigureOut">
              <a:rPr lang="pl-PL" smtClean="0"/>
              <a:t>2018-01-16</a:t>
            </a:fld>
            <a:endParaRPr lang="pl-P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A7A5A6-5D98-4EA4-B14B-CF1C8A9DBABD}" type="slidenum">
              <a:rPr lang="pl-PL" smtClean="0"/>
              <a:t>‹#›</a:t>
            </a:fld>
            <a:endParaRPr lang="pl-PL"/>
          </a:p>
        </p:txBody>
      </p:sp>
    </p:spTree>
    <p:extLst>
      <p:ext uri="{BB962C8B-B14F-4D97-AF65-F5344CB8AC3E}">
        <p14:creationId xmlns:p14="http://schemas.microsoft.com/office/powerpoint/2010/main" val="3747939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A6620-E752-49D7-A94E-30D79CDD90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a:extLst>
              <a:ext uri="{FF2B5EF4-FFF2-40B4-BE49-F238E27FC236}">
                <a16:creationId xmlns:a16="http://schemas.microsoft.com/office/drawing/2014/main" id="{C73AC47D-EC39-4B53-8526-1A1500C712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a:extLst>
              <a:ext uri="{FF2B5EF4-FFF2-40B4-BE49-F238E27FC236}">
                <a16:creationId xmlns:a16="http://schemas.microsoft.com/office/drawing/2014/main" id="{12C6A6FE-2798-48B8-9E6B-03BEEA78BB51}"/>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35D1F583-80A0-4F22-91F3-3F86D833194A}"/>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569007B2-B98D-45E5-826F-5D65292549B0}"/>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2268348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C4B9-A650-44F9-BC0A-71FF45E22E87}"/>
              </a:ext>
            </a:extLst>
          </p:cNvPr>
          <p:cNvSpPr>
            <a:spLocks noGrp="1"/>
          </p:cNvSpPr>
          <p:nvPr>
            <p:ph type="title"/>
          </p:nvPr>
        </p:nvSpPr>
        <p:spPr/>
        <p:txBody>
          <a:bodyPr/>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59EBE1A8-A528-40EE-BCB2-8F907F3442B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7C4D1457-88AB-470A-878B-1EFF490BAAB0}"/>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EF20DC81-9EE2-4594-8ACF-2C56758F276A}"/>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D0B12B5-5BA7-4F40-A867-605086C405E3}"/>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1119647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19B544-0333-4919-86CA-85A555DB20A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EC7B89C4-B6E8-4BA6-909A-7D596B65008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F8F00791-7BF5-4106-AB90-1E9AE1DF49EC}"/>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6E6398C6-900D-46FB-838F-39CF159E1EC1}"/>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0FE2B6E5-964D-4BAA-8658-5506D353EF0F}"/>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3043040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57CCA-EC9E-4B34-BD3B-FE96A7ABA22D}"/>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D44887ED-11A1-471A-A05C-EC35AE011D2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A63674B8-5F36-42C3-B09A-E51112A45EC5}"/>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94F5E8CE-5AA9-4EC0-97BA-8DECC96CB640}"/>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DB65955A-8AC6-498D-BFE1-0DC066643F80}"/>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1250267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5AD3E-7EE5-406A-B847-8C00D5B82B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a:extLst>
              <a:ext uri="{FF2B5EF4-FFF2-40B4-BE49-F238E27FC236}">
                <a16:creationId xmlns:a16="http://schemas.microsoft.com/office/drawing/2014/main" id="{D60E0A9D-5A86-41DA-8598-901A6839E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DE89FA4-D167-4550-806C-8AB3ADEC5BAE}"/>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AC58BA1D-0EB5-46D5-A38F-FEDADAAC2FD6}"/>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6F79C611-5028-449B-8220-370C615DEF54}"/>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46492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62007-A578-451A-8EDC-187E0BDE6F49}"/>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05C0E260-089B-4C0D-B661-E9EC375E04E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a:extLst>
              <a:ext uri="{FF2B5EF4-FFF2-40B4-BE49-F238E27FC236}">
                <a16:creationId xmlns:a16="http://schemas.microsoft.com/office/drawing/2014/main" id="{755BD9FF-D289-4A86-A277-99A346AEEC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a:extLst>
              <a:ext uri="{FF2B5EF4-FFF2-40B4-BE49-F238E27FC236}">
                <a16:creationId xmlns:a16="http://schemas.microsoft.com/office/drawing/2014/main" id="{1A580AA5-D263-4A51-B0A9-A9BD8F37D192}"/>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6" name="Footer Placeholder 5">
            <a:extLst>
              <a:ext uri="{FF2B5EF4-FFF2-40B4-BE49-F238E27FC236}">
                <a16:creationId xmlns:a16="http://schemas.microsoft.com/office/drawing/2014/main" id="{FCF9FD39-3ECB-4A55-8AB2-C890C881DBB2}"/>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8B7A0A42-3B11-441C-B39A-B9BAAE54D90E}"/>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4113473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1EF8-D7E1-4480-B78F-3C9A5FE1AEBE}"/>
              </a:ext>
            </a:extLst>
          </p:cNvPr>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a:extLst>
              <a:ext uri="{FF2B5EF4-FFF2-40B4-BE49-F238E27FC236}">
                <a16:creationId xmlns:a16="http://schemas.microsoft.com/office/drawing/2014/main" id="{FE2C8FA3-5E6E-4C1E-9EFD-1D984F68C7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C687C46-C6EB-4373-9A70-5D225487948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a:extLst>
              <a:ext uri="{FF2B5EF4-FFF2-40B4-BE49-F238E27FC236}">
                <a16:creationId xmlns:a16="http://schemas.microsoft.com/office/drawing/2014/main" id="{D94B010A-1833-49DD-B018-C5C7F79220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EC1FF37-3238-4A25-8999-690D7003248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a:extLst>
              <a:ext uri="{FF2B5EF4-FFF2-40B4-BE49-F238E27FC236}">
                <a16:creationId xmlns:a16="http://schemas.microsoft.com/office/drawing/2014/main" id="{8BFD20C0-F2BD-4DF4-A44B-79CC6E262D36}"/>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8" name="Footer Placeholder 7">
            <a:extLst>
              <a:ext uri="{FF2B5EF4-FFF2-40B4-BE49-F238E27FC236}">
                <a16:creationId xmlns:a16="http://schemas.microsoft.com/office/drawing/2014/main" id="{ABD99462-5EE4-4565-83B3-B626EA5D1332}"/>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ED8D9723-F644-421A-9A83-83751DA56D46}"/>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3931231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B6918-235D-4C1F-B92F-FA4D71560DEA}"/>
              </a:ext>
            </a:extLst>
          </p:cNvPr>
          <p:cNvSpPr>
            <a:spLocks noGrp="1"/>
          </p:cNvSpPr>
          <p:nvPr>
            <p:ph type="title"/>
          </p:nvPr>
        </p:nvSpPr>
        <p:spPr/>
        <p:txBody>
          <a:bodyPr/>
          <a:lstStyle/>
          <a:p>
            <a:r>
              <a:rPr lang="en-US"/>
              <a:t>Click to edit Master title style</a:t>
            </a:r>
            <a:endParaRPr lang="pl-PL"/>
          </a:p>
        </p:txBody>
      </p:sp>
      <p:sp>
        <p:nvSpPr>
          <p:cNvPr id="3" name="Date Placeholder 2">
            <a:extLst>
              <a:ext uri="{FF2B5EF4-FFF2-40B4-BE49-F238E27FC236}">
                <a16:creationId xmlns:a16="http://schemas.microsoft.com/office/drawing/2014/main" id="{DFF3EE46-2DD0-48FC-8746-BD7599975D43}"/>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4" name="Footer Placeholder 3">
            <a:extLst>
              <a:ext uri="{FF2B5EF4-FFF2-40B4-BE49-F238E27FC236}">
                <a16:creationId xmlns:a16="http://schemas.microsoft.com/office/drawing/2014/main" id="{20E1DB88-A13A-4AEA-995C-B2A013AC1FFB}"/>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C3D5A54F-BA78-492E-9980-F52ADECFA62E}"/>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1835999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E2AF70-4ADD-4F18-8429-2817F28F35B0}"/>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3" name="Footer Placeholder 2">
            <a:extLst>
              <a:ext uri="{FF2B5EF4-FFF2-40B4-BE49-F238E27FC236}">
                <a16:creationId xmlns:a16="http://schemas.microsoft.com/office/drawing/2014/main" id="{92616D0A-7C44-4C88-AAF8-00F45B226536}"/>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2EEB107B-334C-4C3D-A673-19DC01801B65}"/>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3072441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DCE66-8403-4FD4-B150-0375EBED86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a:extLst>
              <a:ext uri="{FF2B5EF4-FFF2-40B4-BE49-F238E27FC236}">
                <a16:creationId xmlns:a16="http://schemas.microsoft.com/office/drawing/2014/main" id="{D5D5086A-7A4A-462F-A395-44616E1F56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a:extLst>
              <a:ext uri="{FF2B5EF4-FFF2-40B4-BE49-F238E27FC236}">
                <a16:creationId xmlns:a16="http://schemas.microsoft.com/office/drawing/2014/main" id="{96CEAE61-C574-4290-8FFB-91AA78622B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FD557CD-0A53-444E-8E54-667D75B4D9A1}"/>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6" name="Footer Placeholder 5">
            <a:extLst>
              <a:ext uri="{FF2B5EF4-FFF2-40B4-BE49-F238E27FC236}">
                <a16:creationId xmlns:a16="http://schemas.microsoft.com/office/drawing/2014/main" id="{0F0DE361-5113-43D3-B6C7-23CFA7C58943}"/>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7530C6B0-B0BA-4655-ACCE-B94BBA635979}"/>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653809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C023A-C4CE-4A7F-B63F-81AE061413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a:extLst>
              <a:ext uri="{FF2B5EF4-FFF2-40B4-BE49-F238E27FC236}">
                <a16:creationId xmlns:a16="http://schemas.microsoft.com/office/drawing/2014/main" id="{B461157D-6DCD-4B57-8798-BF220648FB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94F7C19D-4CE1-4325-ACBA-040003EDB6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E9C576-91FF-4226-8ECD-5F9B7E0F33C6}"/>
              </a:ext>
            </a:extLst>
          </p:cNvPr>
          <p:cNvSpPr>
            <a:spLocks noGrp="1"/>
          </p:cNvSpPr>
          <p:nvPr>
            <p:ph type="dt" sz="half" idx="10"/>
          </p:nvPr>
        </p:nvSpPr>
        <p:spPr/>
        <p:txBody>
          <a:bodyPr/>
          <a:lstStyle/>
          <a:p>
            <a:fld id="{0535CC58-8FF9-41C2-8FE1-3B3121395A49}" type="datetimeFigureOut">
              <a:rPr lang="pl-PL" smtClean="0"/>
              <a:t>2018-01-16</a:t>
            </a:fld>
            <a:endParaRPr lang="pl-PL"/>
          </a:p>
        </p:txBody>
      </p:sp>
      <p:sp>
        <p:nvSpPr>
          <p:cNvPr id="6" name="Footer Placeholder 5">
            <a:extLst>
              <a:ext uri="{FF2B5EF4-FFF2-40B4-BE49-F238E27FC236}">
                <a16:creationId xmlns:a16="http://schemas.microsoft.com/office/drawing/2014/main" id="{9442AC25-653B-49A8-B758-ACE2CE196F59}"/>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BA7E2C36-7998-44EB-B1DE-6E591004FE10}"/>
              </a:ext>
            </a:extLst>
          </p:cNvPr>
          <p:cNvSpPr>
            <a:spLocks noGrp="1"/>
          </p:cNvSpPr>
          <p:nvPr>
            <p:ph type="sldNum" sz="quarter" idx="12"/>
          </p:nvPr>
        </p:nvSpPr>
        <p:spPr/>
        <p:txBody>
          <a:bodyPr/>
          <a:lstStyle/>
          <a:p>
            <a:fld id="{BFF25272-6193-413F-A115-49D12D826FA2}" type="slidenum">
              <a:rPr lang="pl-PL" smtClean="0"/>
              <a:t>‹#›</a:t>
            </a:fld>
            <a:endParaRPr lang="pl-PL"/>
          </a:p>
        </p:txBody>
      </p:sp>
    </p:spTree>
    <p:extLst>
      <p:ext uri="{BB962C8B-B14F-4D97-AF65-F5344CB8AC3E}">
        <p14:creationId xmlns:p14="http://schemas.microsoft.com/office/powerpoint/2010/main" val="676672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26DCC4-C93D-4DFF-ADEA-EFED36D711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a:extLst>
              <a:ext uri="{FF2B5EF4-FFF2-40B4-BE49-F238E27FC236}">
                <a16:creationId xmlns:a16="http://schemas.microsoft.com/office/drawing/2014/main" id="{63BD499F-508F-4DCA-A3B8-E8CEFDE502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05BEC6AD-DDCC-4994-99FD-B17D1E55A1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35CC58-8FF9-41C2-8FE1-3B3121395A49}" type="datetimeFigureOut">
              <a:rPr lang="pl-PL" smtClean="0"/>
              <a:t>2018-01-16</a:t>
            </a:fld>
            <a:endParaRPr lang="pl-PL"/>
          </a:p>
        </p:txBody>
      </p:sp>
      <p:sp>
        <p:nvSpPr>
          <p:cNvPr id="5" name="Footer Placeholder 4">
            <a:extLst>
              <a:ext uri="{FF2B5EF4-FFF2-40B4-BE49-F238E27FC236}">
                <a16:creationId xmlns:a16="http://schemas.microsoft.com/office/drawing/2014/main" id="{8670F068-75FF-4CC7-8A12-CEEB96084C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B90B0753-F3F2-4276-9D30-707DEC8B17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F25272-6193-413F-A115-49D12D826FA2}" type="slidenum">
              <a:rPr lang="pl-PL" smtClean="0"/>
              <a:t>‹#›</a:t>
            </a:fld>
            <a:endParaRPr lang="pl-PL"/>
          </a:p>
        </p:txBody>
      </p:sp>
    </p:spTree>
    <p:extLst>
      <p:ext uri="{BB962C8B-B14F-4D97-AF65-F5344CB8AC3E}">
        <p14:creationId xmlns:p14="http://schemas.microsoft.com/office/powerpoint/2010/main" val="2667844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hyperlink" Target="https://pl.wikipedia.org/wiki/P&#322;yw_kwadraturowy" TargetMode="External"/><Relationship Id="rId2" Type="http://schemas.openxmlformats.org/officeDocument/2006/relationships/hyperlink" Target="https://en.wikipedia.org/wiki/Tide" TargetMode="External"/><Relationship Id="rId1" Type="http://schemas.openxmlformats.org/officeDocument/2006/relationships/slideLayout" Target="../slideLayouts/slideLayout7.xml"/><Relationship Id="rId4" Type="http://schemas.openxmlformats.org/officeDocument/2006/relationships/hyperlink" Target="https://pl.wikipedia.org/wiki/P&#322;yw_syzygijny"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151B-1723-42F8-A985-1BBAB151E20B}"/>
              </a:ext>
            </a:extLst>
          </p:cNvPr>
          <p:cNvSpPr>
            <a:spLocks noGrp="1"/>
          </p:cNvSpPr>
          <p:nvPr>
            <p:ph type="ctrTitle"/>
          </p:nvPr>
        </p:nvSpPr>
        <p:spPr>
          <a:xfrm>
            <a:off x="1524000" y="246888"/>
            <a:ext cx="9144000" cy="1746504"/>
          </a:xfrm>
        </p:spPr>
        <p:txBody>
          <a:bodyPr>
            <a:normAutofit/>
          </a:bodyPr>
          <a:lstStyle/>
          <a:p>
            <a:r>
              <a:rPr lang="pl-PL" sz="8900" dirty="0">
                <a:latin typeface="Baskerville Old Face" panose="02020602080505020303" pitchFamily="18" charset="0"/>
              </a:rPr>
              <a:t>Mechanika Nieba</a:t>
            </a:r>
            <a:endParaRPr lang="pl-PL" dirty="0">
              <a:latin typeface="Pricedown Bl" panose="020B0A06000202080104" pitchFamily="34" charset="-18"/>
            </a:endParaRPr>
          </a:p>
        </p:txBody>
      </p:sp>
      <p:sp>
        <p:nvSpPr>
          <p:cNvPr id="3" name="Subtitle 2">
            <a:extLst>
              <a:ext uri="{FF2B5EF4-FFF2-40B4-BE49-F238E27FC236}">
                <a16:creationId xmlns:a16="http://schemas.microsoft.com/office/drawing/2014/main" id="{9FD6A8BE-B44A-47FB-87DC-6E5E5EE554AA}"/>
              </a:ext>
            </a:extLst>
          </p:cNvPr>
          <p:cNvSpPr>
            <a:spLocks noGrp="1"/>
          </p:cNvSpPr>
          <p:nvPr>
            <p:ph type="subTitle" idx="1"/>
          </p:nvPr>
        </p:nvSpPr>
        <p:spPr>
          <a:xfrm>
            <a:off x="5137212" y="5742257"/>
            <a:ext cx="9144000" cy="1655762"/>
          </a:xfrm>
        </p:spPr>
        <p:txBody>
          <a:bodyPr/>
          <a:lstStyle/>
          <a:p>
            <a:r>
              <a:rPr lang="pl-PL" dirty="0"/>
              <a:t>Kamil Macura</a:t>
            </a:r>
          </a:p>
        </p:txBody>
      </p:sp>
      <p:sp>
        <p:nvSpPr>
          <p:cNvPr id="4" name="TextBox 3">
            <a:extLst>
              <a:ext uri="{FF2B5EF4-FFF2-40B4-BE49-F238E27FC236}">
                <a16:creationId xmlns:a16="http://schemas.microsoft.com/office/drawing/2014/main" id="{91DC6001-429C-464A-8498-A96F31875A02}"/>
              </a:ext>
            </a:extLst>
          </p:cNvPr>
          <p:cNvSpPr txBox="1"/>
          <p:nvPr/>
        </p:nvSpPr>
        <p:spPr>
          <a:xfrm>
            <a:off x="4135494" y="2413337"/>
            <a:ext cx="3051369" cy="1015663"/>
          </a:xfrm>
          <a:prstGeom prst="rect">
            <a:avLst/>
          </a:prstGeom>
          <a:noFill/>
        </p:spPr>
        <p:txBody>
          <a:bodyPr wrap="square" rtlCol="0">
            <a:spAutoFit/>
          </a:bodyPr>
          <a:lstStyle/>
          <a:p>
            <a:pPr algn="ctr"/>
            <a:r>
              <a:rPr lang="pl-PL" sz="6000" dirty="0">
                <a:latin typeface="Pricedown Bl" panose="020B0A06000202080104" pitchFamily="34" charset="-18"/>
              </a:rPr>
              <a:t>Pływy</a:t>
            </a:r>
            <a:endParaRPr lang="pl-PL" sz="6000" dirty="0"/>
          </a:p>
        </p:txBody>
      </p:sp>
    </p:spTree>
    <p:extLst>
      <p:ext uri="{BB962C8B-B14F-4D97-AF65-F5344CB8AC3E}">
        <p14:creationId xmlns:p14="http://schemas.microsoft.com/office/powerpoint/2010/main" val="3134561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DAE8460-28A3-4400-A44A-815DB1DC35D6}"/>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p:sp>
        <p:nvSpPr>
          <p:cNvPr id="19" name="Title 1">
            <a:extLst>
              <a:ext uri="{FF2B5EF4-FFF2-40B4-BE49-F238E27FC236}">
                <a16:creationId xmlns:a16="http://schemas.microsoft.com/office/drawing/2014/main" id="{839EE06C-A019-4B1F-A41F-3B1D13132F30}"/>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SIŁA </a:t>
            </a:r>
            <a:r>
              <a:rPr lang="pl-PL" sz="3600" dirty="0" err="1">
                <a:latin typeface="Pricedown" panose="02000400000000000000" pitchFamily="2" charset="-18"/>
              </a:rPr>
              <a:t>PŁyWOWA</a:t>
            </a:r>
            <a:endParaRPr lang="pl-PL" dirty="0">
              <a:latin typeface="Pricedown" panose="02000400000000000000" pitchFamily="2" charset="-18"/>
            </a:endParaRPr>
          </a:p>
        </p:txBody>
      </p:sp>
      <p:sp>
        <p:nvSpPr>
          <p:cNvPr id="21" name="Rectangle 20">
            <a:extLst>
              <a:ext uri="{FF2B5EF4-FFF2-40B4-BE49-F238E27FC236}">
                <a16:creationId xmlns:a16="http://schemas.microsoft.com/office/drawing/2014/main" id="{699E0728-87FC-4173-A3F8-3EFA1DDDDC56}"/>
              </a:ext>
            </a:extLst>
          </p:cNvPr>
          <p:cNvSpPr/>
          <p:nvPr/>
        </p:nvSpPr>
        <p:spPr>
          <a:xfrm>
            <a:off x="336884" y="1590583"/>
            <a:ext cx="11855115" cy="1200329"/>
          </a:xfrm>
          <a:prstGeom prst="rect">
            <a:avLst/>
          </a:prstGeom>
        </p:spPr>
        <p:txBody>
          <a:bodyPr wrap="square">
            <a:spAutoFit/>
          </a:bodyPr>
          <a:lstStyle/>
          <a:p>
            <a:r>
              <a:rPr lang="pl-PL" dirty="0"/>
              <a:t>Siła pływowa zmienia się bardzo szybko (sześciennie) wraz z odległością, najsilniej działa przy względnie niewielkich odległościach od ciał o dużej gęstości. Siła wzrasta liniowo wraz z odległością od środka ciała (r w liczniku), co np. sprawia, że siły pływowe działają silnie na atmosfery ciał, co przy zbliżeniu się ciał prowadzi do porwania atmosfery ciała o mniejszej gęstości przez ciało o większej gęstości.</a:t>
            </a:r>
          </a:p>
        </p:txBody>
      </p:sp>
      <p:sp>
        <p:nvSpPr>
          <p:cNvPr id="23" name="Rectangle 22">
            <a:extLst>
              <a:ext uri="{FF2B5EF4-FFF2-40B4-BE49-F238E27FC236}">
                <a16:creationId xmlns:a16="http://schemas.microsoft.com/office/drawing/2014/main" id="{3325945B-48BA-4AB7-AA6F-0D8EEA130644}"/>
              </a:ext>
            </a:extLst>
          </p:cNvPr>
          <p:cNvSpPr/>
          <p:nvPr/>
        </p:nvSpPr>
        <p:spPr>
          <a:xfrm>
            <a:off x="160423" y="2914848"/>
            <a:ext cx="5374104" cy="3970318"/>
          </a:xfrm>
          <a:prstGeom prst="rect">
            <a:avLst/>
          </a:prstGeom>
        </p:spPr>
        <p:txBody>
          <a:bodyPr wrap="square">
            <a:spAutoFit/>
          </a:bodyPr>
          <a:lstStyle/>
          <a:p>
            <a:r>
              <a:rPr lang="pl-PL" dirty="0"/>
              <a:t>Miejscem największego działania sił pływowych jest najbliższe otoczenie czarnej dziury. Każde ciało znajdujące się w jej pobliżu prędzej czy później powinno zostać rozerwane na drobne części, teoretycznie nawet cząsteczki.</a:t>
            </a:r>
          </a:p>
          <a:p>
            <a:endParaRPr lang="pl-PL" dirty="0"/>
          </a:p>
          <a:p>
            <a:r>
              <a:rPr lang="pl-PL" dirty="0"/>
              <a:t>Podobny efekt może wystąpić w pobliżu gwiazd neutronowych, które także mają bardzo dużą gęstość.</a:t>
            </a:r>
          </a:p>
          <a:p>
            <a:endParaRPr lang="pl-PL" dirty="0"/>
          </a:p>
          <a:p>
            <a:r>
              <a:rPr lang="pl-PL" dirty="0"/>
              <a:t>Kometa </a:t>
            </a:r>
            <a:r>
              <a:rPr lang="pl-PL" dirty="0" err="1"/>
              <a:t>Shoemaker-Levy</a:t>
            </a:r>
            <a:r>
              <a:rPr lang="pl-PL" dirty="0"/>
              <a:t> 9 także została rozerwana przez siły pływowe Jowisza. Fragmenty znajdujące się bliżej planety spadły z większym przyspieszeniem niż te bardziej od niej odległe.</a:t>
            </a:r>
          </a:p>
          <a:p>
            <a:endParaRPr lang="pl-PL" dirty="0"/>
          </a:p>
        </p:txBody>
      </p:sp>
      <p:pic>
        <p:nvPicPr>
          <p:cNvPr id="9218" name="Picture 2" descr="https://upload.wikimedia.org/wikipedia/commons/7/71/Shoemaker-levy-tidal-forces.jpg">
            <a:extLst>
              <a:ext uri="{FF2B5EF4-FFF2-40B4-BE49-F238E27FC236}">
                <a16:creationId xmlns:a16="http://schemas.microsoft.com/office/drawing/2014/main" id="{01E62FDA-7FB9-48AD-AF33-3EAE5AD2E6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6287" y="3144253"/>
            <a:ext cx="6531543" cy="2531823"/>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72EA03F7-158E-400B-8C82-C80921922C8C}"/>
              </a:ext>
            </a:extLst>
          </p:cNvPr>
          <p:cNvSpPr/>
          <p:nvPr/>
        </p:nvSpPr>
        <p:spPr>
          <a:xfrm>
            <a:off x="6558815" y="5916111"/>
            <a:ext cx="5031057" cy="369332"/>
          </a:xfrm>
          <a:prstGeom prst="rect">
            <a:avLst/>
          </a:prstGeom>
        </p:spPr>
        <p:txBody>
          <a:bodyPr wrap="none">
            <a:spAutoFit/>
          </a:bodyPr>
          <a:lstStyle/>
          <a:p>
            <a:r>
              <a:rPr lang="pl-PL" dirty="0"/>
              <a:t>Rozerwana przez Jowisza kometa </a:t>
            </a:r>
            <a:r>
              <a:rPr lang="pl-PL" dirty="0" err="1"/>
              <a:t>Shoemaker-Levy</a:t>
            </a:r>
            <a:r>
              <a:rPr lang="pl-PL" dirty="0"/>
              <a:t> 9</a:t>
            </a:r>
          </a:p>
        </p:txBody>
      </p:sp>
    </p:spTree>
    <p:extLst>
      <p:ext uri="{BB962C8B-B14F-4D97-AF65-F5344CB8AC3E}">
        <p14:creationId xmlns:p14="http://schemas.microsoft.com/office/powerpoint/2010/main" val="3595333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C555D-0225-40EF-80E3-0882E4070D0B}"/>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p:sp>
        <p:nvSpPr>
          <p:cNvPr id="3" name="Title 1">
            <a:extLst>
              <a:ext uri="{FF2B5EF4-FFF2-40B4-BE49-F238E27FC236}">
                <a16:creationId xmlns:a16="http://schemas.microsoft.com/office/drawing/2014/main" id="{88D69FDE-6706-4853-A873-28AF90B5555D}"/>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SIŁA </a:t>
            </a:r>
            <a:r>
              <a:rPr lang="pl-PL" sz="3600" dirty="0" err="1">
                <a:latin typeface="Pricedown" panose="02000400000000000000" pitchFamily="2" charset="-18"/>
              </a:rPr>
              <a:t>PŁyWOWA</a:t>
            </a:r>
            <a:endParaRPr lang="pl-PL" dirty="0">
              <a:latin typeface="Pricedown" panose="02000400000000000000" pitchFamily="2" charset="-18"/>
            </a:endParaRPr>
          </a:p>
        </p:txBody>
      </p:sp>
      <p:sp>
        <p:nvSpPr>
          <p:cNvPr id="4" name="Rectangle 3">
            <a:extLst>
              <a:ext uri="{FF2B5EF4-FFF2-40B4-BE49-F238E27FC236}">
                <a16:creationId xmlns:a16="http://schemas.microsoft.com/office/drawing/2014/main" id="{CE92B5F8-6E32-4B68-BD50-710379876391}"/>
              </a:ext>
            </a:extLst>
          </p:cNvPr>
          <p:cNvSpPr/>
          <p:nvPr/>
        </p:nvSpPr>
        <p:spPr>
          <a:xfrm>
            <a:off x="529389" y="1827762"/>
            <a:ext cx="11454063" cy="2585323"/>
          </a:xfrm>
          <a:prstGeom prst="rect">
            <a:avLst/>
          </a:prstGeom>
        </p:spPr>
        <p:txBody>
          <a:bodyPr wrap="square">
            <a:spAutoFit/>
          </a:bodyPr>
          <a:lstStyle/>
          <a:p>
            <a:r>
              <a:rPr lang="pl-PL" dirty="0"/>
              <a:t>Mniej ekstremalnym przykładem są pierścienie Saturna. Siły pływowe powstrzymują materiał w nich zawarty przed uformowaniem się w księżyce pod wpływem wzajemnego przyciągania grawitacyjnego cząstek.</a:t>
            </a:r>
          </a:p>
          <a:p>
            <a:endParaRPr lang="pl-PL" dirty="0"/>
          </a:p>
          <a:p>
            <a:r>
              <a:rPr lang="pl-PL" dirty="0"/>
              <a:t>Wewnątrz ciała podlegającego sile pływowej powstaje tarcie pływowe. Powoduje ono utratę energii kinetycznej i generuje ciepło. Dzięki niemu, na księżycu Jowisza </a:t>
            </a:r>
            <a:r>
              <a:rPr lang="pl-PL" dirty="0" err="1"/>
              <a:t>Io</a:t>
            </a:r>
            <a:r>
              <a:rPr lang="pl-PL" dirty="0"/>
              <a:t> występuje olbrzymia aktywność wulkaniczna; na dużo mniejszym lodowym księżycu Saturna, </a:t>
            </a:r>
            <a:r>
              <a:rPr lang="pl-PL" dirty="0" err="1"/>
              <a:t>Enceladusie</a:t>
            </a:r>
            <a:r>
              <a:rPr lang="pl-PL" dirty="0"/>
              <a:t>, współcześnie czynne są gejzery.</a:t>
            </a:r>
          </a:p>
          <a:p>
            <a:endParaRPr lang="pl-PL" dirty="0"/>
          </a:p>
          <a:p>
            <a:r>
              <a:rPr lang="pl-PL" dirty="0"/>
              <a:t>Utrata energii kinetycznej z powodu tarcia pływowego oraz odkształcenie pływowe Księżyca są przyczynami obrotu synchronicznego, co oznacza, że jest on zawsze obrócony tą samą stroną do Ziemi.</a:t>
            </a:r>
          </a:p>
        </p:txBody>
      </p:sp>
    </p:spTree>
    <p:extLst>
      <p:ext uri="{BB962C8B-B14F-4D97-AF65-F5344CB8AC3E}">
        <p14:creationId xmlns:p14="http://schemas.microsoft.com/office/powerpoint/2010/main" val="1381675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74529-5F04-423F-A52E-1A2B66E2FD67}"/>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7125980-62FB-42C6-894B-A4742D2A5B62}"/>
                  </a:ext>
                </a:extLst>
              </p:cNvPr>
              <p:cNvSpPr txBox="1"/>
              <p:nvPr/>
            </p:nvSpPr>
            <p:spPr>
              <a:xfrm>
                <a:off x="239192" y="1249571"/>
                <a:ext cx="7715200" cy="2638799"/>
              </a:xfrm>
              <a:prstGeom prst="rect">
                <a:avLst/>
              </a:prstGeom>
              <a:noFill/>
            </p:spPr>
            <p:txBody>
              <a:bodyPr wrap="square" rtlCol="0">
                <a:spAutoFit/>
              </a:bodyPr>
              <a:lstStyle/>
              <a:p>
                <a:r>
                  <a:rPr lang="pl-PL" dirty="0"/>
                  <a:t>Oszacuj wartość siły pływowej, którą Księżyc odciąga twoją głowę od tułowia.</a:t>
                </a:r>
              </a:p>
              <a:p>
                <a:r>
                  <a:rPr lang="pl-PL" dirty="0"/>
                  <a:t>Dane:</a:t>
                </a:r>
              </a:p>
              <a:p>
                <a:pPr/>
                <a14:m>
                  <m:oMathPara xmlns:m="http://schemas.openxmlformats.org/officeDocument/2006/math">
                    <m:oMathParaPr>
                      <m:jc m:val="left"/>
                    </m:oMathParaPr>
                    <m:oMath xmlns:m="http://schemas.openxmlformats.org/officeDocument/2006/math">
                      <m:r>
                        <m:rPr>
                          <m:nor/>
                        </m:rPr>
                        <a:rPr lang="pl-PL" dirty="0"/>
                        <m:t>G</m:t>
                      </m:r>
                      <m:r>
                        <m:rPr>
                          <m:nor/>
                        </m:rPr>
                        <a:rPr lang="pl-PL" dirty="0"/>
                        <m:t> = 6,67</m:t>
                      </m:r>
                      <m:r>
                        <a:rPr lang="pl-PL" i="1" dirty="0" smtClean="0">
                          <a:latin typeface="Cambria Math" panose="02040503050406030204" pitchFamily="18" charset="0"/>
                          <a:ea typeface="Cambria Math" panose="02040503050406030204" pitchFamily="18" charset="0"/>
                        </a:rPr>
                        <m:t>∙</m:t>
                      </m:r>
                      <m:sSup>
                        <m:sSupPr>
                          <m:ctrlPr>
                            <a:rPr lang="pl-PL" i="1" dirty="0" smtClean="0">
                              <a:latin typeface="Cambria Math" panose="02040503050406030204" pitchFamily="18" charset="0"/>
                              <a:ea typeface="Cambria Math" panose="02040503050406030204" pitchFamily="18" charset="0"/>
                            </a:rPr>
                          </m:ctrlPr>
                        </m:sSupPr>
                        <m:e>
                          <m:r>
                            <a:rPr lang="pl-PL" b="0" i="1" dirty="0" smtClean="0">
                              <a:latin typeface="Cambria Math" panose="02040503050406030204" pitchFamily="18" charset="0"/>
                              <a:ea typeface="Cambria Math" panose="02040503050406030204" pitchFamily="18" charset="0"/>
                            </a:rPr>
                            <m:t>10</m:t>
                          </m:r>
                        </m:e>
                        <m:sup>
                          <m:r>
                            <a:rPr lang="pl-PL" b="0" i="1" dirty="0" smtClean="0">
                              <a:latin typeface="Cambria Math" panose="02040503050406030204" pitchFamily="18" charset="0"/>
                              <a:ea typeface="Cambria Math" panose="02040503050406030204" pitchFamily="18" charset="0"/>
                            </a:rPr>
                            <m:t>−11</m:t>
                          </m:r>
                        </m:sup>
                      </m:sSup>
                      <m:f>
                        <m:fPr>
                          <m:ctrlPr>
                            <a:rPr lang="pl-PL" i="1" dirty="0" smtClean="0">
                              <a:latin typeface="Cambria Math" panose="02040503050406030204" pitchFamily="18" charset="0"/>
                              <a:ea typeface="Cambria Math" panose="02040503050406030204" pitchFamily="18" charset="0"/>
                            </a:rPr>
                          </m:ctrlPr>
                        </m:fPr>
                        <m:num>
                          <m:sSup>
                            <m:sSupPr>
                              <m:ctrlPr>
                                <a:rPr lang="pl-PL" i="1" dirty="0" smtClean="0">
                                  <a:latin typeface="Cambria Math" panose="02040503050406030204" pitchFamily="18" charset="0"/>
                                  <a:ea typeface="Cambria Math" panose="02040503050406030204" pitchFamily="18" charset="0"/>
                                </a:rPr>
                              </m:ctrlPr>
                            </m:sSupPr>
                            <m:e>
                              <m:r>
                                <a:rPr lang="pl-PL" b="0" i="1" dirty="0" smtClean="0">
                                  <a:latin typeface="Cambria Math" panose="02040503050406030204" pitchFamily="18" charset="0"/>
                                  <a:ea typeface="Cambria Math" panose="02040503050406030204" pitchFamily="18" charset="0"/>
                                </a:rPr>
                                <m:t>𝑚</m:t>
                              </m:r>
                            </m:e>
                            <m:sup>
                              <m:r>
                                <a:rPr lang="pl-PL" b="0" i="1" dirty="0" smtClean="0">
                                  <a:latin typeface="Cambria Math" panose="02040503050406030204" pitchFamily="18" charset="0"/>
                                  <a:ea typeface="Cambria Math" panose="02040503050406030204" pitchFamily="18" charset="0"/>
                                </a:rPr>
                                <m:t>3</m:t>
                              </m:r>
                            </m:sup>
                          </m:sSup>
                        </m:num>
                        <m:den>
                          <m:r>
                            <a:rPr lang="pl-PL" b="0" i="1" dirty="0" smtClean="0">
                              <a:latin typeface="Cambria Math" panose="02040503050406030204" pitchFamily="18" charset="0"/>
                              <a:ea typeface="Cambria Math" panose="02040503050406030204" pitchFamily="18" charset="0"/>
                            </a:rPr>
                            <m:t>𝑘𝑔</m:t>
                          </m:r>
                          <m:sSup>
                            <m:sSupPr>
                              <m:ctrlPr>
                                <a:rPr lang="pl-PL" b="0" i="1" dirty="0" smtClean="0">
                                  <a:latin typeface="Cambria Math" panose="02040503050406030204" pitchFamily="18" charset="0"/>
                                  <a:ea typeface="Cambria Math" panose="02040503050406030204" pitchFamily="18" charset="0"/>
                                </a:rPr>
                              </m:ctrlPr>
                            </m:sSupPr>
                            <m:e>
                              <m:r>
                                <a:rPr lang="pl-PL" b="0" i="1" dirty="0" smtClean="0">
                                  <a:latin typeface="Cambria Math" panose="02040503050406030204" pitchFamily="18" charset="0"/>
                                  <a:ea typeface="Cambria Math" panose="02040503050406030204" pitchFamily="18" charset="0"/>
                                </a:rPr>
                                <m:t>𝑠</m:t>
                              </m:r>
                            </m:e>
                            <m:sup>
                              <m:r>
                                <a:rPr lang="pl-PL" b="0" i="1" dirty="0" smtClean="0">
                                  <a:latin typeface="Cambria Math" panose="02040503050406030204" pitchFamily="18" charset="0"/>
                                  <a:ea typeface="Cambria Math" panose="02040503050406030204" pitchFamily="18" charset="0"/>
                                </a:rPr>
                                <m:t>2</m:t>
                              </m:r>
                            </m:sup>
                          </m:sSup>
                        </m:den>
                      </m:f>
                    </m:oMath>
                  </m:oMathPara>
                </a14:m>
                <a:endParaRPr lang="pl-PL" dirty="0"/>
              </a:p>
              <a:p>
                <a:pPr/>
                <a:r>
                  <a:rPr lang="pl-PL" dirty="0"/>
                  <a:t>m = 70 kg</a:t>
                </a:r>
              </a:p>
              <a:p>
                <a:pPr/>
                <a:r>
                  <a:rPr lang="pl-PL" dirty="0" err="1"/>
                  <a:t>Mk</a:t>
                </a:r>
                <a:r>
                  <a:rPr lang="pl-PL" dirty="0"/>
                  <a:t> = 7,347</a:t>
                </a:r>
                <a:r>
                  <a:rPr lang="pl-PL" dirty="0">
                    <a:ea typeface="Cambria Math" panose="02040503050406030204" pitchFamily="18" charset="0"/>
                  </a:rPr>
                  <a:t> </a:t>
                </a:r>
                <a14:m>
                  <m:oMath xmlns:m="http://schemas.openxmlformats.org/officeDocument/2006/math">
                    <m:r>
                      <a:rPr lang="pl-PL" i="1" dirty="0">
                        <a:latin typeface="Cambria Math" panose="02040503050406030204" pitchFamily="18" charset="0"/>
                        <a:ea typeface="Cambria Math" panose="02040503050406030204" pitchFamily="18" charset="0"/>
                      </a:rPr>
                      <m:t>∙</m:t>
                    </m:r>
                  </m:oMath>
                </a14:m>
                <a:r>
                  <a:rPr lang="pl-PL" dirty="0">
                    <a:ea typeface="Cambria Math" panose="02040503050406030204" pitchFamily="18" charset="0"/>
                  </a:rPr>
                  <a:t> </a:t>
                </a:r>
                <a14:m>
                  <m:oMath xmlns:m="http://schemas.openxmlformats.org/officeDocument/2006/math">
                    <m:sSup>
                      <m:sSupPr>
                        <m:ctrlPr>
                          <a:rPr lang="pl-PL" i="1" dirty="0">
                            <a:latin typeface="Cambria Math" panose="02040503050406030204" pitchFamily="18" charset="0"/>
                            <a:ea typeface="Cambria Math" panose="02040503050406030204" pitchFamily="18" charset="0"/>
                          </a:rPr>
                        </m:ctrlPr>
                      </m:sSupPr>
                      <m:e>
                        <m:r>
                          <a:rPr lang="pl-PL" i="1" dirty="0">
                            <a:latin typeface="Cambria Math" panose="02040503050406030204" pitchFamily="18" charset="0"/>
                            <a:ea typeface="Cambria Math" panose="02040503050406030204" pitchFamily="18" charset="0"/>
                          </a:rPr>
                          <m:t>10</m:t>
                        </m:r>
                      </m:e>
                      <m:sup>
                        <m:r>
                          <a:rPr lang="pl-PL" b="0" i="1" dirty="0" smtClean="0">
                            <a:latin typeface="Cambria Math" panose="02040503050406030204" pitchFamily="18" charset="0"/>
                            <a:ea typeface="Cambria Math" panose="02040503050406030204" pitchFamily="18" charset="0"/>
                          </a:rPr>
                          <m:t>22</m:t>
                        </m:r>
                      </m:sup>
                    </m:sSup>
                  </m:oMath>
                </a14:m>
                <a:r>
                  <a:rPr lang="pl-PL" dirty="0"/>
                  <a:t> kg</a:t>
                </a:r>
              </a:p>
              <a:p>
                <a:pPr/>
                <a:r>
                  <a:rPr lang="pl-PL" dirty="0"/>
                  <a:t>R = 6371 km</a:t>
                </a:r>
              </a:p>
              <a:p>
                <a:pPr/>
                <a:r>
                  <a:rPr lang="pl-PL" dirty="0"/>
                  <a:t>r = 1 m </a:t>
                </a:r>
              </a:p>
              <a:p>
                <a:pPr/>
                <a:r>
                  <a:rPr lang="pl-PL" dirty="0"/>
                  <a:t>r2 = 3844</a:t>
                </a:r>
                <a:r>
                  <a:rPr lang="pl-PL" dirty="0">
                    <a:ea typeface="Cambria Math" panose="02040503050406030204" pitchFamily="18" charset="0"/>
                  </a:rPr>
                  <a:t> </a:t>
                </a:r>
                <a14:m>
                  <m:oMath xmlns:m="http://schemas.openxmlformats.org/officeDocument/2006/math">
                    <m:r>
                      <a:rPr lang="pl-PL" i="1" dirty="0">
                        <a:latin typeface="Cambria Math" panose="02040503050406030204" pitchFamily="18" charset="0"/>
                        <a:ea typeface="Cambria Math" panose="02040503050406030204" pitchFamily="18" charset="0"/>
                      </a:rPr>
                      <m:t>∙</m:t>
                    </m:r>
                  </m:oMath>
                </a14:m>
                <a:r>
                  <a:rPr lang="pl-PL" dirty="0">
                    <a:ea typeface="Cambria Math" panose="02040503050406030204" pitchFamily="18" charset="0"/>
                  </a:rPr>
                  <a:t> </a:t>
                </a:r>
                <a14:m>
                  <m:oMath xmlns:m="http://schemas.openxmlformats.org/officeDocument/2006/math">
                    <m:sSup>
                      <m:sSupPr>
                        <m:ctrlPr>
                          <a:rPr lang="pl-PL" i="1" dirty="0">
                            <a:latin typeface="Cambria Math" panose="02040503050406030204" pitchFamily="18" charset="0"/>
                            <a:ea typeface="Cambria Math" panose="02040503050406030204" pitchFamily="18" charset="0"/>
                          </a:rPr>
                        </m:ctrlPr>
                      </m:sSupPr>
                      <m:e>
                        <m:r>
                          <a:rPr lang="pl-PL" i="1" dirty="0">
                            <a:latin typeface="Cambria Math" panose="02040503050406030204" pitchFamily="18" charset="0"/>
                            <a:ea typeface="Cambria Math" panose="02040503050406030204" pitchFamily="18" charset="0"/>
                          </a:rPr>
                          <m:t>10</m:t>
                        </m:r>
                      </m:e>
                      <m:sup>
                        <m:r>
                          <a:rPr lang="pl-PL" b="0" i="1" dirty="0" smtClean="0">
                            <a:latin typeface="Cambria Math" panose="02040503050406030204" pitchFamily="18" charset="0"/>
                            <a:ea typeface="Cambria Math" panose="02040503050406030204" pitchFamily="18" charset="0"/>
                          </a:rPr>
                          <m:t>5</m:t>
                        </m:r>
                      </m:sup>
                    </m:sSup>
                  </m:oMath>
                </a14:m>
                <a:r>
                  <a:rPr lang="pl-PL" dirty="0"/>
                  <a:t> m  </a:t>
                </a:r>
              </a:p>
            </p:txBody>
          </p:sp>
        </mc:Choice>
        <mc:Fallback>
          <p:sp>
            <p:nvSpPr>
              <p:cNvPr id="3" name="TextBox 2">
                <a:extLst>
                  <a:ext uri="{FF2B5EF4-FFF2-40B4-BE49-F238E27FC236}">
                    <a16:creationId xmlns:a16="http://schemas.microsoft.com/office/drawing/2014/main" id="{F7125980-62FB-42C6-894B-A4742D2A5B62}"/>
                  </a:ext>
                </a:extLst>
              </p:cNvPr>
              <p:cNvSpPr txBox="1">
                <a:spLocks noRot="1" noChangeAspect="1" noMove="1" noResize="1" noEditPoints="1" noAdjustHandles="1" noChangeArrowheads="1" noChangeShapeType="1" noTextEdit="1"/>
              </p:cNvSpPr>
              <p:nvPr/>
            </p:nvSpPr>
            <p:spPr>
              <a:xfrm>
                <a:off x="239192" y="1249571"/>
                <a:ext cx="7715200" cy="2638799"/>
              </a:xfrm>
              <a:prstGeom prst="rect">
                <a:avLst/>
              </a:prstGeom>
              <a:blipFill>
                <a:blip r:embed="rId2"/>
                <a:stretch>
                  <a:fillRect l="-632" t="-1386" b="-2771"/>
                </a:stretch>
              </a:blipFill>
            </p:spPr>
            <p:txBody>
              <a:bodyPr/>
              <a:lstStyle/>
              <a:p>
                <a:r>
                  <a:rPr lang="pl-PL">
                    <a:noFill/>
                  </a:rPr>
                  <a:t> </a:t>
                </a:r>
              </a:p>
            </p:txBody>
          </p:sp>
        </mc:Fallback>
      </mc:AlternateContent>
      <p:sp>
        <p:nvSpPr>
          <p:cNvPr id="4" name="AutoShape 2" descr="data:image/png;base64,iVBORw0KGgoAAAANSUhEUgAAA3AAAAHdCAYAAABc95vOAAAgAElEQVR4Xuy9C9ReRXXHvXMjIQZiwj0SpIIWDXiBgBWhiggkSrS4lKCl1KokXNUqikAxeUWpFUHk8gmk2KUIGha1QOKX9MOlqAi2BkqBlIJclEi4kxJyIReSb+0T52Xek/M8537OzJzfWSsryfvOmdnz2/Nc/mfv2TNs8+bNm4ULAhCojMCVt4vonyzXpO1FrpopMml8lta0gQAEIOA3gTmLRBYszTaHAyaLzJuZrS2tIAABCHSJwDAEXJfczVzrJpBXvC2cVbdF9A8BCEDALQJ53icRcW75DmsgAAE3CCDg3PADVgRAIM+XkhlTRAamBzBppgABCECgAIEly0Rmzc92o2Yq8LArGytaQQAC3SCAgOuGn5lljQSWv7AlJShr2uTsg0X0DxcEIACBLhPIK+JIN+/yamHuEICATQABx3qAQAkCecSbPkWesS/irQRuboUABAIjoO+hR8/LNil9D507XWTq5GztaQUBCEAgVAIIuFA9y7xqJ4B4qx0xA0AAAh0goO+lcxaL3LksfbKIuHRGtIAABMIngIAL38fMsAYCfOGoASpdQgACnSXAe2pnXc/EIQCBAgQQcAWgcUu3CeT9osG+jW6vF2YPAQhkJ3DifCJx2WnREgIQ6CoBBFxXPc+8CxFAvBXCxk0QgAAEMhPIKuK0Q31Axp64zGhpCAEIBEIAAReII5lG/QQQb/UzZgQIQAACSiDPgd+IONYMBCDQNQIIuK55nPkWIpC3YAlpk4UwcxMEIACBQQJZRRyFTVg0EIBA1wgg4Lrmceabm0Be8caBs7kRcwMEIACBRAKIOBYGBCAAga0JIOBYFRDoQwDxxvKAAAQg0C4BRFy7/BkdAhBwjwACzj2fYJFDBK68XUT/pF2awkPaZBolfg8BCECgGIE878VkQRRjzF0QgIA/BBBw/vgKSxsmkOcLA+KtYecwHAQg0DkCed6TEXGdWx5MGAKdIoCA65S7mWxWAnm+KCDeslKlHQQgAIFyBPKkUyLiyrHmbghAwF0CCDh3fYNlLRFAvLUEnmEhAAEIZCCQVcQdMFlk3swMHdIEAhCAgGcEEHCeOQxz6yWw4D6ROYvTx2DPWzojWkAAAhCoi0DWw74RcXV5gH4hAIE2CSDg2qTP2E4RWLJMZNb8dJMQb+mMaAEBCECgbgJZRdyMKSID0+u2hv4hAAEINEcAAdcca0ZymIAeF3D0vHQDEW/pjGgBAQhAoCkCWUXcwDSRGfs2ZRXjQAACEKiXAAKuXr707gEBFW8aeVu+sr+xKt7mTheZOtmDSWEiBCAAgY4QyCritOAU798dWRRMEwKBE0DABe5gptefgIo33fN25zLEG2sFAhCAgK8EEHG+eg67IQCBIgQQcEWocU8QBPKIt9kHk34ThNOZBAQgECSBrO/nOnkicUEuASYFgU4RQMB1yt1M1iaQ9bgAFW/6hwsCEIAABNwlkGcvM2fEuetHLIMABNIJIODSGdEiQAKItwCdypQgAIHOE8haTZjjBTq/VAAAAa8JIOC8dh/GFyGQ9aw3Sk8Xocs9EIAABNolgIhrlz+jQwAC9RNAwNXPmBEcIkCKjUPOwBQIQAACNRHIKuI4XqAmB9AtBCBQKwEEXK146dwlAnmOC2B/hEuewxYIQAAC+QlkTZWnqEl+ttwBAQi0SwAB1y5/Rm+IgIo3/TBfsLT/gBzU3ZBDGAYCEIBAAwQ4XqAByAwBAQg0TgAB1zhyBmyDQJYnsRzU3YZnGBMCEIBAvQSyiDh9/yfzol4/0DsEIFAdAQRcdSzpyVECWYuWcFyAow7ELAhAAAIlCGTd+0xlyhKQuRUCEGiUAAKuUdwM1jSBrB/ciLemPcN4EIAABJojkLWoCZ8FzfmEkSAAgeIEEHDF2XGn4wSyFi3hqavjjsQ8CEAAAhUQyCriKGpSAWy6gAAEaiWAgKsVL523SWDOomxFS9j30KaXGBsCEIBAcwSy7ofmc6E5nzASBCCQnwACLj8z7vCAQJZ9bxQt8cCRmAgBCECgYgJZipqQmVExdLqDAAQqJYCAqxQnnblAIOu+Nw5wdcFb2AABCECgWQJZPyPYD9esXxgNAhDITgABl50VLT0gkHXfGx/MHjgTEyEAAQjURID9cDWBpVsIQKARAgi4RjAzSFMEsux7IzWmKW8wDgQgAAF3CbAfzl3fYBkEINCfAAKOFRIMgaz73rTC2KTxwUybiUAAAhCAQEEC7IcrCI7bIACBVgkg4FrFz+BVEciyp4GiJVXRph8IQAAC4RDIIuLYMx2Ov5kJBEIggIALwYsdn4OKtzmLRe5c1h8E+946vlCYPgQgAIEEAuyHY1lAAAK+EUDA+eYx7N2KQJZ9DOx7Y+FAAAIQgEAvAllT8DkfjjUEAQi4QAAB54IXsKEwgaypk+x7K4yYGyGQSmD9+vWifzZt2iTDhw+XkSNHyujRo2XYsGGp99IAAq4QyJJKOWOKyMB0VyzGDghAoKsEEHBd9XwA8856ZICKt6mTA5gwU4CAYwTuuecemT9/vjzyyCOydu1a2bhxo4wYMULGjBkjO+64o/zVX/2VHHbYYZGg44KADwSOvkpk+cr+lvKZ4oMnsRECYRNAwIXt36BnlyV1kqelQS8BJtcSgZUrV8rVV18tP/zhD6Oom7k04rZ58+YhVqmAO/PMMyNBxwUB1wlk2Q+nBbFIpXTdk9gHgbAJIODC9m+ws+NDNljXMjHHCaxbt04uuOACWbBggbz88stRdO3tb3+77LfffjJ+/HhZtWqV3HvvvXLbbbcNirtDDz1Uzj33XJk4caLjs8M8CIjwcJBVAAEIuE4AAee6h7BvKwJZUic5MoCFA4F6CNx6663yhS98IYq0jR07Vs4++2w54ogjor1vZs+bCrvf/OY3csYZZ8iGDRsikfeVr3xFjjzyyHqMolcIVEwgy344Uikrhk53EIBAZgIIuMyoaOgKgTmLRBYs7W8NRwa44i3sCImApkt+9KMflYcffjia1vHHHy+nnXZa4h43FXEXXXSRXH/99ZHY+8AHPiBf/vKXQ8LBXAImkLVAFqmUAS8CpgYBhwkg4Bx2DqZtTYDUSVYFBKoloIVHfve730XpjpriuOuuu0bFSDQN8oEHHoiiakcddZRMmDBBnn32WZk2bdqgAf/2b/8mkyf3rhB0yy23yMDAgLz00kvy5je/Wb773e9Wazy9QaBGAqRS1giXriEAgVIEEHCl8HFzkwSypk5yZECTXmEs3wk899xz8uEPf1hefPFF+dCHPiSf+9zn5MILL5SbbrppcA/bvHnz5G1ve1sk7B599FF5+umnRe/TqFq/6/bbb5ezzjpLVq9eLa9//eujoidcEPCJAKmUPnkLWyHQHQIIuO742vuZZnkaSuqk925mAg0TeP755+UjH/mIvPDCC3L00UfLm970JvnmN785pLqkEXB5TVu8eLGcd955ooVPDj74YLnkkkvydkF7CLRKgFTKVvEzOAQg0IMAAo6l4QWBLB+iB0wWmTfTi+lgJAScIbBixQo59thjRf/WapF6tpsWJJk9e7a8613viqJu22+/vbzqVa/KZbPugfv2t78t1113XXTf6aefLn/7t3+bqw8aQ8AFAjw8dMEL2AABCNgEEHCsB+cJqHibs1jkzmW9TaXqpPNuxEBHCahwmzlzpmgkbrvttovEmx4TsP/++5ey+KGHHpLPfOYz8tRTT8nOO+8cFTTZZ599SvXJzRBoiwCplG2RZ1wIQCCJAAKOdeE8gQX3bRFw/S5SJ513IwY6SkAF3HHHHRftadPrk5/8pJx88smlrFXRptUpdb+cXp/4xCdk1qxZidUqSw3EzRBoiABZIA2BZhgIQCATAQRcJkw0aotAlg9Njb5RyrktDzGu7wRsATdq1Ci54YYb5DWveU3haS1fvjw6823JkiUyYsQIOeSQQ+Qb3/hG9G8uCPhMIEsq5cA0kRn7+jxLbIcABHwggIDzwUsdtjHtzDdSJzu8OJh6JQRsAafC7Zprron2vBW5li5dKt/61rfkv//7v6PbDz/8cPniF78YHU/ABYEQCGRJpbzrjBBmyhwgAAGXCSDgXPZOx23LcubbjCkiA9M7DorpQ6AEAVvAaQXK73znO7kLlujwemTA2WefLatWrYqs0aqTGnkbM2ZMCeu4FQJuEeBzyS1/YA0EukoAAddVzzs+76yFS0iddNyRmOc8AVvA6WHbl112mYwdOzaz3XpI909+8hO54oorokqWWq1SjyXQfXSkTWbGSEOPCKRlhuhU9DzSqb3PuPdotpgKAQi4SAAB56JXsEmyFC7hA5KFAoHyBGwB95a3vEUuvfTSzAJuzZo1keC78cYbZf369bLNNtvIOeecI+9973tl9OjR5Y2jBwg4SmD/b/Y3jGNtHHUcZkEgEAIIuEAcGdI0shQu4cMxJI8zlzYJFBVwGnnTqJue87Z582bZfffdZWBgQDSKxwWB0AlkechIQZPQVwHzg0B7BBBw7bFn5B4E0tJTKFzC0oFAdQSKCLi1a9dGkTqtWLlp0ybZe++95dxzzxXdQzds2LDqjKMnCDhMgIImDjsH0yAQOAEEXOAO9m16bBD3zWPY6zuBvAJOo20/+tGP5OKLL5aXX35Z9thjD7n22mtl22239R0F9kMgF4Es2SKcUZoLKY0hAIGMBBBwGUHRrBkCaU80OfOtGT8wSncI5BVwDz/8sHz2s5+VJ554QnbddVc5//zzSZvsznJhpjECaRkj2nzhiSKTxoMOAhCAQHUEEHDVsaSnkgSyRN8oXFISMrdDIEYgr4A7/fTT5Y477oh6OfXUU+WEE06g2iSrqtMEKGjSafczeQi0QgAB1wp2Bo0TyHJsAIVLWDcQqJ5AHgH36KOPRkcEmEvPestzztspp5wie+65Z/WToEcItEggS0ETHj626CCGhkCABBBwATrVxymlfQBSuMRHr2KzDwTyCLglS5bISSedVHhaV199tehRBVwQCI1AWvo/DyBD8zjzgUC7BBBw7fJndBHR6Nus+SLLV/bGMWOKyMB0cEEAAlUTWL16dXTotgo5rSI5d+7cngVJ/ud//kfOPPPMwiZ89atfRcAVpseNLhNgC4DL3sE2CIRHAAEXnk+9m9GVt4von16XRt80/YRN4N65FoMhAAEIdIZAWhSOIlydWQpMFAK1E0DA1Y6YAfoRyFKGmegbawgCEIAABFwnkOXzjMO9Xfci9kHADwIIOD/8FKyVaSWYeWIZrOuZGAQgAIHgCPCZFpxLmRAEnCSAgHPSLd0wiqeV3fAzs4QABCDQJQJpxwoQhevSamCuEKiHAAKuHq70moEATyozQKIJBCAAAQh4RSDts00nc9cZXk0JYyEAAccIIOAcc0hXzMkSfePcnK6sBuYJAQhAICwCaVG42QeL6B8uCEAAAkUIIOCKUOOe0gTSnlCy9600YjqAAAQg0HkCJ5+/ImJw2NTRcuyRYxvjkVZdWQ0hCteYOxgIAsERQMAF51L3J0T0zX0fYSEEIACBEAhcNn+V3Lpk3eBUjj1i28aE3NFX9T/flL1wIaww5gCBdggg4Nrh3ulRib512v1MHgIQgEBjBH6+ZJ1cPn/VVuM1IeQW3CcyZ3H/qRKFa2wpMBAEgiKAgAvKne5Phuib+z7CQghAAAIhEfjwF55LnM5OE4bXnlpJFC6klcRcIOAOAQScO77ohCVE3zrhZiYJAQhAwBkCug/umRWbetqjQu60meNkyl6jKreZKFzlSOkQAhAQEQQcy6AxAkTfGkMdDfT0ik1R6tDShzeIfkHZeeKIZg1gtL4Enn7+ZQhBAAINEOgn3uzhNa1Sr+tvWRu9Z1Yl6tIqUrIXroFFwBAQCIwAAi4wh7o8nbSqXFSerNZ71/9/a6IvIlwQgAAEIJCfwLunjo5EXNmLz76yBLkfAhCIE0DAsSYaIUD0rRHMQwZBwDXPnBEhAIFwCFQl4JQIUbhw1gUzgYALBBBwLnihAzak7QMg+lb9IogLON3foWlBXBCAAAS6RMA+RqDXvE2auaacm6tKAZcWhTtgssi8mV3yCnOFAATKEEDAlaHHvZkIaPRt1nzOw8kEq8JGcQF36sxxUcU1LghAAAJdItCrCqUysCtRqnibc8XKWgScdpoWhbtqpsjUyV3yDHOFAASKEkDAFSXHfZkJEH3LjKrShgi4SnHSGQQg4CEBLeZ0yvkrEi1X8TZw8njZ+U+ZCXULuLQqzDOmiAxM9xAyJkMAAo0TQMA1jrx7A544X+TOZb3nPftgEf3DVS0BBFy1POkNAhDwj0DSXmAVbsceOXarjIS6BZzSS4vCLTxRZNJ4/zhjMQQg0CwBBFyzvDs32pJlW9Ine13sfatvSSDg6mNLzxCAgB8ENCXS7GvrJdzMTJoQcETh/Fg3WAkB1wkg4Fz3kOf2pUXfSBmpz8EIuPrY0jMEIOAHARVwU143MjqkO+2g7iYEXNpDTaV61xl+sMVKCECgPQIIuPbYBz9y2tEBGn2bO51N23UtBARcXWTpFwIQCJFAEwJOuaU92ORg7xBXF3OCQLUEEHDV8qQ3iwBlk9tdDgi4dvkzOgQg4BeBpgRcWmEvonB+rRushUAbBBBwbVDvwJhZjg6gZHK9CwEBVy9feocABMIi0JSAU2pHX9X/aB0+H8NaW8wGAlUTQMBVTZT+IgJpef4UL6l/oSDg6mfMCBCAQDgEmhRwaVE49oeHs66YCQTqIICAq4MqfZLj78AaQMA54ARMgAAEvCHQpIBTKBwp4M3SwFAIOEcAAeecS/w3KEvxkoWz/J+n6zNAwLnuIeyDAARcItC0gEs7UoAzUl1aHdgCAbcIIODc8kcQ1qQVLyE1pBk3I+Ca4cwoEIBAGASaFnBpWw2UKkcKhLG2mAUEqiaAgKuaaMf7S4u+KR42ZzezSBBwzXBmFAhAIAwCTQs4pUYxkzDWDrOAQNMEEHBNEw98vLQnigdMFpk3M3AIjkwPAeeIIzADAhDwgkAbAo5iJl4sDYyEgHMEEHDOucRvg9IOKCX61px/EXDNsWYkCEDAfwJtCDilRjET/9cOM4BA0wQQcE0TD3i8tPRJjg5o1vkIuGZ5MxoEIOA3gbYEXFoxk4FpIjP29Zst1kMAAtUSQMBVy7PTvZEK4pb7EXBu+QNrIAABtwm0JeDYeuD2usA6CLhIAAHnolc8tYn0Sbcch4Bzyx9YAwEIuE2gLQGnVNKKmSw8UWTSeLf5YR0EINAcAQRcc6yDHintCSLpk827HwHXPHNGhAAE/CXQpoAjg8XfdYPlEGiDAAKuDeoBjpl29hsHkjbvdARc88wZEQIQ8JdAmwJOqaUVM+FMOH/XFpZDoGoCCLiqiXa0v37pk0Tf2lkUCLh2uDMqBCDgJ4G2BRzbEPxcN1gNgTYIIODaoB7YmGnpk5z91o7DEXDtcGdUCEDATwJtCzjSKP1cN1gNgTYIIODaoB7YmGklkDn7rR2HI+Da4c6oEICAnwTaFnBKjTRKP9cOVkOgaQIIuKaJBzYeZ7+561AEnLu+wTIIQMA9Ai4IuLQHopwJ5966wSIItEEAAdcG9YDGJH3SXWci4Nz1DZZBAALuEXBBwJFG6d66wCIIuEgAAeeiVzyyiU3X7joLAeeub7AMAhBwj4ALAk6pkEbp3trAIgi4RgAB55pHPLKH9Em3nYWAc9s/WAcBCLhFwBUBl5ZGyb5yt9YN1kCgDQIIuDaoBzIm6ZNuOxIB57Z/sA4CEHCLgCsCjjRKt9YF1kDARQIIOBe94olNaYd385SwXUci4Nrlz+gQgIBfBFwRcEqNNEq/1g7WQqBpAgi4pokHNB6Hd7vtTASc2/7BOghAwC0CLgk40ijdWhtYAwHXCCDgXPOIJ/ak7X/j8O72HYmAa98HWAABCPhDwCUBRxqlP+sGSyHQBgEEXBvUAxgzLX2Ss2radzICrn0fYAEEIOAPAZcEnFIjjdKftYOlEGiaAAKuaeKBjJd2fMDCE0UmjQ9ksp5OAwHnqeMwGwIQaIWAawIuLY2Sz9lWlgmDQsAJAgg4J9zglxGkT/rhLwScH37CSghAwA0Crgm4tDRKMl3cWDdYAYE2CCDg2qDu+ZhpHyqzDxbRP1ztEkDAtcuf0SEAAb8IuCbglF6/NMoZU0QGpvvFGGshAIFqCCDgquHYqV7S0ic5PsCN5YCAc8MPWAEBCPhBwEUBd/RVIstX9uZ31xl+sMVKCECgWgIIuGp5dqK3fk8EJ20vsnBWJzA4P0kEnPMuwkAIQMAhAi4KuLR9cDwwdWgBYQoEGiSAgGsQdghDLVkmMmt+75mQ0uGOlxFw7vgCSyAAAfcJuCjg0rYs8Jnr/rrCQgjUQQABVwfVgPtMOz6Ap4HuOB8B544vsAQCEHCfgIsCTqlxnID7awcLIdA0AQRc08Q9Hy9t/xv5+M05WKuB6t6IJ17YMqb+2/xM///S8jWydvnaQYNGTh4n2+0yOvq/prpGf//pqAf9/27jRaZObs5+RoIABCDgEgFXBVxaGiXHCbi0irAFAs0QQMA1wzmIUTg+oB032kJNU1hVqN25LN2WCavXyIRVrwi4Z7YfJy9uu0XApV0q6A6YvEXg6d8IuzRi/B4CEPCdgKsCLi2NkuMEfF952A+B/AQQcPmZdfaOtP1vHB9QzdJQwaYCLY9YMxE1jaKZfz/yv0MjcHtMeSUCZ1c1yyIGdWa2qOOYiGp8TS8QgIA7BFwVcEqI4wTcWSdYAgEXCCDgXPCCJzaw/60eR5kImxFtvQSVSXPUvzUiZsSaSYOMW5dnD5zaoJcd3VMB2U/cqR0z9iVCV8+qoFcIQKBpAi4LOI4TaHo1MB4E3CaAgHPbP05Z12//G8cH5HeVCiRNjVmwNPleE/EyYi1vGmMeAdfPehMRVHHXS9Qh5vL7nzsgAAG3CLgs4NgH59ZawRoItE0AAde2BzwZn/1v1ThKOapgU+EWP5zVFmwa2Sp7VSXg4nbYgk6jsvHLiDktb90rOlh2btwPAQhAoGoCLgs49sFV7W36g4DfBBBwfvuvMevZ/1YOtX743rx065REI9pUsOWNsKVZVJeASxJ0Kkp7iTndL1eFIE2bL7+HAAQgUIaAywJO58U+uDLe5V4IhEUAAReWP2ubDfvf8qM1kSplZ0fb6hRttpVNCTh7TBNhjIs5E5Wj+En+dcQdEIBAMwRcF3Dsg2tmHTAKBHwggIDzwUsO2Mj+t+xO6JUm2bSIaUPAGUquMMjuNVpCAAJdJ+C6gGMfXNdXKPOHwCsEEHCshkwE+qVu6Dlh82Zm6iboRv1ESxtphG0KuHhUTiNydrGWpsVs0AuPyUEAApUQcF3AsQ+uEjfTCQSCIICAC8KN9U4irYAJ579tKUoST5XUIh517G3L6m1XBJwdlUsScm2I26wMaQcBCHSHgOsCjr3o3VmLzBQCaQQQcGmE+H0kTuYs7g3iqpnVF+DwBbuKW2Vjn5em0aW509tn4pqA6yfkNIo7MI2qlb6se+yEQIgEXBdwypxCJiGuPOYEgfwEEHD5mXXujn773xTGwhO798U7qViHCjeXokmuCjhbyM2aP7TAC9Hczr29MGEIOEPABwFHIRNnlguGQKBVAgi4VvH7MTgFTIb6ScWbLTxc3c/luoAzVOMVTl2JYPrx6sRKCECgKgI+CDgKmVTlbfqBgN8EEHB++69269P2v3WpgElS1E33uWnUyMUDq30RcLqIk9gSjav95c0AEICARcAHAZe2pUFT0Tl3k2UNgfAJIODC93GpGbJpegu++F43V6NutrN9EnDG7vh6IxpX6uXLzRCAQA4CPgg4nQ774HI4laYQCJQAAi5Qx1Y1LQ7wFomLCl+ijj4KuCSxrD/rcqGcql7L9AMBCPQn4IuA67cPzpfPJ9YiBCBQjgACrhy/4O/ucr59PK3Ph6ib7xE42/54qhAplcG/3TBBCLRKwBcBl/a5fNcZrWJkcAhAoAECCLgGIPs8RFcLmCSJN40CubjXrdf68jUCZ88nnrrK02Wf302wHQJuE/BFwKVlxnSxMrTbKwvrIFA9AQRc9UyD6bGrBUziVSa1UMnAdP/cGoKAM9TtBwnsi/NvLWIxBHwg4IuAo5CJD6sJGyFQLwEEXL18ve49TcCFmNIWF28+zzEkAacvJPupMyLO67cWjIeAkwR8EXBd/Gx2csFgFARaJICAaxG+60OnVaAMrbCE/aHo2363pLUUmoDTOcbXZGhr0PX3BOyDQMgEfBFw6gMqUYa8EpkbBNIJIODSGXW2RZfy7OPiTSNvvp+lE6KAQ8R19u2IiUOgdgI+Cbh+lSj1AeTCWbXjYgAIQKBFAgi4FuG7PnRXCpjExdvc6SJTJ7vunXT7QhVwiLh039MCAhDIT8AnAUclyvz+5Q4IhEQAAReSNyueSz8BF0o1QHszeGj7qkIWcLrU4/tASKes+A2A7iDQMQI+Cbi0QiZUouzY4mW6nSOAgOucy7NPuF+OfQgCLh558+2YgDRPhi7gEHFpK4DfQwACeQiEJOAGpvm/DSCP72gLga4RQMB1zeMZ5xt6lSu72qRG3kITb+rmLgg4RFzGFzTNIACBVAI+CTidTL+HrD5XUE51FA0gAAFBwLEIEgmEXIEyLt5C2fMWd2RXBJzO216voQpy3qogAIF6CYQk4Hw9v7ReD9M7BMIhgIALx5eVziStAqWv+41UvM1ZLHLnMpEQjgro5/QuCbgkEUcVtkrfEugMAsET8E3A9atEGcI2h+AXHBOEQAkCCLgS8EK+NdQKV/a8Qk8x6ZqAi4s4vsCE/A7F3CBQPQHfBFyon9PVe5YeIRAeAQRceD6tZEYhHiFgRxVDF2+6CLoo4HTeXRLplbzY6QQCEIgIhCbgqETJwoZAuAQQcOH6ttTMQkvNiFec7EJ6XVcFnC58+wGEr+m+pV7A3AwBCOQm4JuA4yiB3C7mBggEQwABF4wrq51IvwvO8aMAACAASURBVOpWvm2O7kLFySTvd1nAxUUcT6KrfX+gNwiESCA0AcdRAiGuUuYEgS0EEHCshK0IhHaEgInGhHZQd9rS7bqAsytTsh8ubbXwewhAwDcBpx7jKAHWLQS6SQAB102/95112hECPj3Vs1NMurDvzXZs1wWcsujavkfeziAAgeIEQhNwvmXLFPccd0KgewQQcN3zeeqM0wScL3uKurjvDQG39fJmP1zqS54GEICAh0VM1Gn99qsj4FjWEAiXAAIuXN8WnlnaGXC+7CfqauqkcTwRuC0kbCFPKmXhtwVuhEDwBHyMwPWrGM37XfBLlgl2mAACrsPO7zX1fmfL6D4yHyo4djl1EgG39cq214NPKcC8PUEAAs0R8FHAcRZcc+uDkSDgEgEEnEvecMQW38+A63rqJAIu+YVkr2tfosiOvCVgBgQ6QQAB1wk3M0kIBEEAAReEG6udhO8pGeaJZNeqTsZXASmUQ4nYwp69IdW+Z9AbBEIg4KOA4yy4EFYec4BAfgIIuPzMgr/D50O8+ZL+yvJEwG39UrX3d/pSjCf4NxwmCAFHCIQo4Hifc2RxYQYEKiaAgKsYaAjd+XyIt124RD+4Jo0PwSPF5oCAS+ZmHlCwwb/YuuIuCIRKwEcBl1Y1mj2/oa5W5tV1Agi4rq+A2Px9PsTb/iDr2plvScsYAZf84rZTjng6zRsgBCBgCPgo4NI+sxFwrG8IhEkAARemXwvPyucPAzv65kOlzMJOyngjAq43KKJwGRcRzSDQIQI+Cjh1T7+sGR5mdmgBM9VOEUDAdcrd6ZNNS8dwNWJh280Txy1+RsD1Xu9E4dLfC2gBga4RCFHAUbCpa6uY+XaFAAKuK57OOE9fBRzRt60djIDrv+jNmmEvXMY3B5pBIHACvgq4foXHEHCBL1qm11kCCLjOuj554j6WJCb6luxLBFz/FzdRON78INA9ArpNQK87l4noZ4dey1du+Xvb9Rtk+T1/+o+IbLfLaPmLg8eJPuSZOtldVj5XjnaXKpZBwG0CCDi3/dO4dXaZ9aTBXTwAmegbAq7oC8V88eEpdVGC3AcB9wmoaFuwdItge+JPAs4WZbv9qVqxRuAW/GRrAaf3qeDTs0X1Pq1urHvLXLl8P7vVFY7YAQGfCCDgfPJWA7amCbi7zmjAiBxD2EVX2Kw9FBwRuPSFZEfhXHw4kT4DWkAAAkkE4qJNhdeMfftH0tJSKE2fOp5+VmqfH5iypd82rzmLtgjUpEtFJ0W92vQOY0OgHgIIuHq4ettrvw8CnZRrAs4ITj6ktl5yCLhsL0NTwY0oXDZetIKAywSMyNKHM1lEmz2XNAFnt7XH0Z+riGsrKufb57bL6wfbIOALAQScL55qyE6fnuTpB+is+Vv2L1CIAgFX9CVir3nXHlAUnRP3QaBrBGxBpWJKH8hoqmOeK4+Ai4s5fZioaZYq4pqOyPmWOZPHJ7SFAASSCSDgWBlDCPTLpXctymUXL+l3vMGTTz4pGzduHJznDjvsINtuu61s3rxZnnnmGfnDH/4ga9askW222UZ23313mTx5693qTz/99FbtJk2aJCNGjNhqBb388svyxBNP5FpZu+22W2JfuTqJNSYCl40eRXCycaIVBFwloNG2m5duSY8sItzMvIoKOHO/eaioe+r0OJu8ArIo3zQBR3p4UbLcBwF3CSDg3PVNK5b5tBk6a/GSGTNmDBFUX/nKV+Soo46SH/3oR3L55ZfL+vXrh7D+y7/8SznvvPPkVa96lWzYsEGuvPJK+f73vy+bNm0abDds2LCoj3PPPVdGjx495P5nn31Wpk2blst/CxYsEBVxVV4IuOw0KWaSnRUtIeAKATvqNnd6+UqRZQWc4WIEVVNnkvpYPdqVNYQdEPCVAALOV8/VZLcvAi5P8ZKPfOQj8uijjw4S+9znPierV6+WefPmDRFlpoGKs+OOO060nYq37373u4nttP306dPlnHPOkTFjxgz2j4CraXHW2C3FTGqES9cQqIGAiXZVufesKgGn01X75izeUrlyYHoNAKwuEXD18qV3CLhIAAHnoldatMmX82Sypk8qyr/+67+WBx54YJDqe97zHvmv//oveeGFF0TFmqZS2tE1bTh27Fj58Y9/LB/84AejCN3w4cOj+zU90r7GjRsnl156qey3335DBNz73ve+nl7U8fSPfRGBa3HR/2loU8ykqafm7c8YCyDgJwF9/5+7qPrCIVUKOENWH4rqNW9mfawRcPWxpWcIuEoAAeeqZ1qyq5+Ac6lKX9b0ScV4/PHHy//+7/8OEtXUyFe/+tVRhO3Nb36zPPXUU3LRRRfJXXfdNYT6a17zmiiF8jOf+YxMnTpVVq1aFUXt/v3f/32IANPf/83f/M3gvbrf7qGHHkr04LJly+Qb3/iGrFixYvD3Kv6uuuoqGTVqVKVeJ4UyH06zplxa5/lmQGsIhE9AxYqmKFaRMhmnVYeA0zG0UJIWOKmrnH+agOu3Rzz8FcMMIRAmAQRcmH4tPCsfBFye9EkFoeLq/vvvH2QycuRIueSSS+Sggw4a/Nmdd94ps2fP3orbpz/9aTnhhBMGf67C7OSTTx4iwN773vfK17/+9VTmGnXTMWyhqPvnNIK3//77p96ftwECLh+xJtIoNZV31qxZ8va3v13mzJkjZ555puja0yivrkvdB6l7MzXi+4tf/EK+9rWvRQ8O9NLCO3//938vRx99dL6J0RoCgRAw4k0FSR0FQuoScIrf2F6HiEPABbLAmQYEchBAwOWA1YWmPgi4POmTSQLu9a9/fVS8ZOLEiYMu1Ujb4YcfHlWjNJd+iZ4/f7782Z/92eDP1q1bF6Vk/v73vx/82QEHHBDtlet3af9XXHGFfO973xtsphG3z372s3LsscdGqZxVXwi4/ETrTqN85JFHIn/rwwMVbPfee2+0j3LlypWyePHiyGCN/J599tly6qmnyiGHHCJ77rmn/OxnP5Ply5dH6+SHP/yh7L333vknxx0Q8JiA2fNWR+TNYKlTwOkYGjnUz6+q0yntz8QkFxOB83jhYzoEehBAwLE0hhAwX2CTsLiSWpb38O54BO6d73ynXHjhhdEXaPuK75XTfXC33nrr4P430/akk06SJUuWDN46ZcqUIcIsid1//Md/yBlnnCFr164d/PWHP/xh+eIXv7hV/1UtSQRcfpJ1V6PUCJwW1dEjKzR1ViPBporp7373O/noRz8aiTQV99ddd10k3vTS6K2uzwcffFBOPPHExGhx/tlyBwT8INCEeFMSdQs4HaOOPXFpAo59vX6sc6yEQB4CCLg8tDrQ1gcBl3evUlzAHXnkkXL++edv5c1PfepTcvfddw/+XL8833DDDVu10zS2X/3qV5kF3GOPPSannXZaFEExl0ZQdN+dniVX14WAy0+27kO9NXKrwl2vm266KYq2mUuju/pwQa+3vvWt8s///M9DJnDttdfKt771LTn00EOjv7kg0AUCppqjnvGmh2TXeTUh4IyIq3I+CLg6VwV9Q8BNAgg4N/3SmlX9BJx+eNb9AZo2cXv/W9a0kLiA05Q1PectfmlkQ6tTmktTLTVdLX5p8ZNf/vKXgz/uF4F78cUXo31LtjDUyJ6mUtqpmWnzLvJ7BFx+anXvgzMCbtddd5WFCxcOMVCjbAceeGD0My10o9VS7UsfGuhaetvb3hYV0+GCQBcIaMaFvu/XXYpfWTYl4MznWNbPsDQ/25+LSW2JwKUR5PcQ8I8AAs4/n9VqsesCzn7SuPDEbBvZ4wJOS/zrYd5NCDj9oq2RFHP8gKbLaSrlMcccU6sftXMEXDHEde6DMwJur732ivZXxi+tdqqXPjjQBwj2dccdd8jpp58ub3nLW+Tqq68uNjnugoBHBMxxAXUU/kjC0JSA07F1bipOq9gPh4DzaFFjKgQqIoCAqwhkKN24LuDy7n9Tv7Ql4LTwxJe//GV56aWXBpeHVqwcGBgY3PdU57pBwBWjW+c+OCPgNIVWq032EnDXX3+9vO51r0PAFXMhdwVAwKROataHphs2cTUp4HQ+uh2gilRKBFwTq4MxIOAWAQScW/5o3RrXBZzZ/3bA5OxPLtsQcA8//HBURfDZZ58d9Omf//mfR9Uq9fDvJi4EXDHKZh9cnjWWdSQEXFZStOs6AU1nvnlp9vf5Kng1LeCM8MqaTdJrjgi4KrxPHxDwiwACzi9/1W6t6wLO2JdnP17TAk73Munh3prypv/Wa4cddpALLrggOji8qQsBV4y0vQ/urjOK9dHrLgRctTzpLUwCTVWdjNNrWsDp+PrASK8ye/wQcGG+DpgVBPoRQMCxPoYQcFnAFSlgopNrUsCpYLvsssu2OlZAC6doGfhel5aO17S6ESNGVLYiEXDFUBbZZ5l1JARcVlK06zKBNqJvyrsNAafj6udumSgcAq7Lrxbm3lUCCLiuer7HvF0WcEW/WDcp4LRYiYq1559/fgjhMWPG9BVnemi4lpXffvvtK1uRCLjiKOsqZIKAK+4T7uwOAU2Vb3LvmyHbloDTKNyk8cWrPCPguvPaYKYQMAQQcKwFbyJwRQqYNB2B27hxYyTgVqxYkWtlqYD76U9/ioDLRa2+xnUVMkHA1eczeg6DQNOVJ21qTQq41atXy6OPPhql2S99aph84+59pWjKNgIujLXPLCCQhwACLg+tDrR1+SDvIgVMEHBrB1ftqTPHyWFTR3dgFZefoilkMmNKub0pcUsQcOV9Qw9hE6iqMmMRSk0KuHvuuUe++tWvyrp162TUqFHy0pE3yNzpxSpuIuCKeJt7IOA3AQSc3/6r3HofBFzVX6orh+hIh6RQFndEkUqUT6/YJLf+9iW5/pa1MmWvUTJwUnXpsMVnwp0Q8IdA1Qdc5515kwLut7/9rXzuc5+TtWvXyjbbbCNnXXV7dDZckWIm9vaCpDlzkHfelUB7CLhPAAHnvo8atdBlAWfS2vJUoGwUnmODIeCKO6RIJcr4lz8insX5c2c3CVR5uHURgm0KuNtvvz0qZlIkjTJNwF01s1hkrwhD7oEABJohgIBrhrM3oxiRlGRw25GvugpLeOOcnIYi4HICs5rbAi5rdbifL1knl89fNdjLsUdsK8ceOba4EdwJgY4R0H3OeulDujautgWcfv6q2NKCJnkuBFweWrSFQBgEEHBh+LGyWbgq4IoeIVAZGA87QsAVd5r5QjRh9RqZsGqt7DRhuHzn7Al9O4wLuHdPHS2nzcx+aLuucXPl/QJXfKbcCQF3CLRVfdIQ6CXgtCjVokWL5KmnnpKddtpJpk2bJi+++GL0s4cffli23XZbOfDAA6MCVpoO+dxzz8m//uu/yoMPPhgVKdlvv/3kAx/4gEycOHEQdjyFUiNwmro9dbLIYXuukmuuuUaefPJJ0QrG+++/vxx11FE9HYWAc2cNYwkEmiKAgGuKtCfjuCrg7A8o0kGyLSYEXDZOSa1UTP3VFZtkj2dfqSaatq+tyNP7zZvWyKZNa2TJY2tk4/o/yK7brYmevuv4//3kHrL7xJ3koD/bsfhEuBMCHhEoex5a2an2eg0vW7ZM5syZI0uXLpXdd99djj/++EigPfTQQ6JHx+g5nnqG53HHHRed93nyySeL3qO/00tF3Zvf/Ga56KKLIrGnV5KA08j/fzyyVnZ4+Aq5/vrroz4POOAAmTt3rkyY0PsBkp0xkMSAz8yyK4P7IeAeAQScez5p1aJ+Au6AySLzZrZjXtEz4Nqx1o1REXDF/WAivq976rkhnfQTcVrE5JTzswk+FW4bN/xB/vPRZyPRttt2a3oau/h3+8iMfUVGjX5j8QlxJwQcJ6CvuVnzRRbOas/QXgLuj3/8o5x77rly7733RkLqVa96VRRN23XXXWXJkiXRsTEaaVNx9q53vUt+85vfyDvf+U65//775ZFHHokmNH78eDnzzDPlyCOP7CngbvzvjfJvP75B7l90UdTmjW98o/zjP/6jTJo0qS+UNAGXNQ28PfKMDAEI5CWAgMtLLPD2plR/0jQRcH45HwFXzl8aDTAplHZP/YqTfPgLrwi+fmmXG9bdLxvW/a888eLYvuLNjPvdO/eJ9gUh4sr5lLvdJdB2ARMl00vAPf744/IP//APkYDTS6Ni55xzjuyxxx7y61//OoqQmbM/9UiAa6+9Vl73utfJCy+8EEXrnnjiCRk9enQUoTv99NMTBdxtt90m/7boF/KPc78kw2STvPa1r5V/+qd/kr322ivVaQi4VEQ0gEBwBBBwwbm03IT6CbhJ27f3dLRIVcByJPy/GwFXzoemaM5uK1bKtus3DOlMjwjQaFz8sgWc/u6GC3bYqo1G3x554leZhJt9s4q9vV7Tex9MudlyNwTaJeCTgDvrrLOi/W5jx46VjRs3ysyZM+Wxxx6LonCHH354FDUbPny4bNiwQS688EK54YYbZOTIkfL+978/iuTpZadQqui78sor5bTTTpM1a9ZE++y+/vWvy1ve8pZMTtHiL6YATNINROAyYaQRBLwigIDzyl31G2vOv0oaCQFXP/8qR0DAlaNpVz1dctvK6Om8uZKia5pCOec7L8gzKzYNtksScBp9e+zZx3ILuP9avqP8xd5vlBEj2RNXzrPc7SIBfUhX9By0quaTNQJ3+eWXR0VLVKTp9YlPfELuu+8+2bRpk8yePVs+9alPRfviVNz9y7/8SyTOVMBpIZKBgYGtBJzuddthhx3k6aefFhk+Ug45+C/kggsuiA74znKlCbgiRxNkGZc2EIBAewQQcO2xd3LkfgJODW7rg4AIXP7lgoDLz8y+wxZwb3/N0P1t2i6+Hy7+5U/b/D9nT5CdJ2z5kmeul1b/Su5cJvK2Sc/mMvD/fXAPOeatr0XA5aJGY18ItH2EgHLKIuBUiF1xxRXy1re+dRCtira77747KlpyxhlnRBE5I+A0nfLSSy/tK+C0I+1XBZse7D1uu+3lrC9t2S+n/aRdrn5up9nN7yEAgeIEEHDF2QV5p6sfBAi4/MsNAZefWS8Bp0VEkgSaHhVgUin197cuWTdkUD0LbqeJIwZ/pm233+bX8vj/9S9ckmQ5KZTl/MndbhPosoBTkfaOd7xD9t57b/n+D66T4bJJ3vCGN0RVK3feeedUx7maOZNqOA0gAIHCBBBwhdGFeaOrqRgIuPzrDQGXn1k/Aae/izMtMsIpH7pbRk/YZkgE7qX1m+WFVZtk3frNsseuIxO7fWr1jvJnux1aZEjugYDzBHxJoawjAqeRt1/+8peybt06OXLmp2X9U/dE++s+9KEPySmnnBIdQ9DvcnXvuvOLDgMh4DEBBJzHzqvD9DQB19ZmaARcfm/HxUbaOWb5Rwj7DjuFUiNw5jr5/BVD9rnlpXDUQf8jb9pvaArlvQ9tiAScXnvsOiJRxD3z0j7y2p05SiAvb9r7QaDLAk4Fmh7krSmYB33xP2TckrNk9erV0TEFX/7yl+Wggw4qLODarB7tx8rDSgj4SQAB56ffarPa1XLECLj8Lk+KFmnxjdNmjkusoJh/hLDvSBJwP1+yTi6fv6rUxKf/xe/lo0c8JlqURPfBafRtyf+sH+xz/Ljhst/eWxcvIIWyFHZudpwAAu520bPwPnXtGjn4+YvkpptuivbFvf3tb49EnJ471+ty9fxWx5cc5kHAawIIOK/dV73xaQLuqpkiUydXP25ajxzknUYo+fdzrhhaPdG00r1Zxx45tlinHbjLHOStUzVrPn5Qt/5Oo5pTXrcl5XHpIxuHVKq0WZt/6364d+//sqxd9e+5BJyKPX2SPuZVpFB2YPl1coq+HCNQRwqlicDp+86JP9okF7/nYfn85z8vy5cvjw4OP+GEE+RjH/uYaLXKpMs8bEr63YwpIgPTO7mkmDQEgiaAgAvavfknZwulpLsHponY6WT5Ryh2BwKuGDe9q9e+LVIqezONC7g9xm2KIm/9jhLoxTmpEqU5yFsP6P7Yfvf3jcCpeNt1uzVR+uTIUXsUXwjcCQHHCagQaavScfQQ5uENog+9zKVFijRjQQ/k/ulPfypPPvlkdHTABz/4QZk0adJguxtvvDESW3oO3KGHHir77bdfVD1SjxXQ6pR33HFHdN/uu+8uM2bMiO7Tw8EXLlwYHTWgwuykk06KjlHQbQyXH7NefvOb30QHh2s/u+22W3Tu3JgxY3ILuNkHi+gfLghAICwCCLiw/Fl6NvYX16TO2vowsO1qax9eabgtdpBUQVHNaSqlUr/I9Lv0S0qWctlNIbQfGGgE7pH718j1t6wdHD6JWy8Bd+rMcXLY1NFbmW5E3B2/30H+86HRcsCOj0Zt7BRKTZscPnys7D5xRxk1mv1vTfmfcdohoKmA+nqbNL6d8XsJuKasKVKJ09XP7KaYMQ4EukoAAddVz/eZd790jLYEnJrbq6gELsxGQFMA41Ekc2fdKZUHH3ywrF//yj6vuMX6dHq77baTvfbaS4444oio+lqvdKFssy3XyhZw/3T4BrnyuleeymvPSbzyCjjtZ/OmNbL86Udl6YP3RgY/snJnGb3NMHn3fiNl2PCx8ppXj5WRo14b/ZsLAqET0HL4mqLfRpaHsm1bwGk1Sf2MzbNNIU3AtZU1E/paZX4QaJsAAq5tDzg4fr8N0W3m0yPgqlksbaRUGgG3yy67yE477bTVRFTc/fGPf5Q1a9ZEv9NDci+55JKolHYblxFwI1/eJAe8/MKQqpMaffvO2RO2MqsXV5OG1WseZm/ddmO3RPimvG6UnPG3u7QxbcaEQKsE2i5k0qaAM0Isbwpp2raHtvatt7qQGBwCHSCAgOuAk/NO0VUBZ+xqMwqYl6Wr7ZtOqTQCbvbs2XLiiScmYtES2j/5yU/kggsukLVr18oxxxwj55xzTisIzXEaE1avkQmrhqZODpw8XnaeMDyzgNOGN1ywQ895xIujsDexFZczqAMEioqYqkxvU8AVLeLiauGxqnxCPxCAQDIBBBwrYysC/Q4FbfNMGWNXm1HAkJZLkymVWQScYXvNNdfIt7/97aj62i233NIKck3lWrBUZKeVq2S7tesGbei1n00b9DvkO6mQiekUAdeKixnUUQJt7oNrU8AV2f+mLnT17FZHlxdmQSAYAgi4YFxZ3UTMl9dePeZN8ajKMmNXmyKyqrm41E8TKZV5BNx9990nH//4xyNEt912W8/Ka3UyNA8L/mLSJtn8+xeiobQQSb+jFxBwdXqEvrtCQN/n9Wqj9H1bAk4jj7Pmi8ydnm//m3Lq93k9aXuRhbO6snKYJwS6RQAB1y1/Z5qtqwKOw7wzua9Qo7pTKvMIuP/8z/+UU045JSpicvvtt7dSzKRIum4/AdcvckcErtCS5aZACbSZRtmWgCuaPqlLoF/GDAIu0BcJ04KAiCDgWAZbEUjLqW+rjL9tV1s2hLxc6kypzCrg9ByluXPnRnvh3vCGN8h1113XOHK7qlueCm79BFy/QiYIuMZdzICOE1BR8oEpzVejbEvAFak+aVzo6pYHx5cY5kHAewIIOO9dWP0E0gRcni+1VVtHJcqqiW7dXx0plUbAaWrkCSecsNWgWsDk+eefl2uvvVZuvvnm6NDb8847T4466qj6JxwbIX4GXNaS3r24pZ21h4Br3MUM6DgB/Qy6eanIvJnNGtqGgDPpk0VTHfsVHWO7QbPrh9Eg0CQBBFyTtD0Zy+VzZYqktnmC3Skzq06pTDsHzp68Hh1w0kknycc+9rFWmJiiAHnTj+ICTs+K22niiKhipVaW7HUh4FpxM4M6TqBMVKro1NoQcGWijWmf1VRsLroSuA8C7hNAwLnvo1Ys7HeYd5tVII2Aa9OGVhzSwqBVplQaATd+/HjZfvvth8xm06ZN8vjjj0c/O/nkk+X444+X0aNHtzDjLUOalKS8T6/jAq7fvjd7cgi41lzNwA4T0Ej43EXNFuFoWsCVnSMCzuEFjGkQqJkAAq5mwL527+pZcHaBlbaqYfrq06J2V5FSmbYH7u/+7u/k3nvvlfe///0yMDBQ1NRK7isa5UXAVYKfTiAwSEAfpmgKs0aSmriaFHAqvuYs3jK3rGnacQYc4t3EqmAMCLhJAAHnpl9at8rVvHoKmbSzNMqmVKYJuN///vdy3HHHycaNG+XCCy+Ud73rXa1M1H6ifdXMfF+sEHCtuIxBAyZgXo95X4tFkTQp4DRVW+dX5rgEzoAr6mnug4D/BBBw/vuwlhm4epSATpZCJrW4PLXTMimVaQJOB7/44ovlBz/4QXSA98KFC1tJoyxawETtR8ClLiEaQCA3gbJphnkGbErAmTmpMJ00Po+FQ9tyBlxxdtwJAd8JIOB892BN9qcJuDbL+LMPrianZ+y2X7XFgZPHR0U74lcWAaf3HH300fLkk0/K+973PvnKV76S0aLqmpn9b3kLmCDgqvMBPUEgTkBfl3rVXZWyCQFXReqk4cMZcLxWINBdAgi47vq+78zTjhJoKqUlyUj2wbW/aPOmVGYVcHfccYecfvrp0QQvueQS0fuavEx0t0j1NiJwTXqKsbpGoIn9cHULOCPeqtrX5+pWh66tTeYLgTYIIODaoO7BmGmbo9s8C84Wl20KSQ/cWKuJeVIqswo4Nfjcc8+VRYsWyY477hj9PWzYsFrnYTovkz6pfSDgGnETg3SUgBE/dR7wXaeAq1q8UYGyoy8Epg2BPxFAwLEUehJw9SgBNZg0SncWbpaUylNPPTUqUDJjxowoTbLftWbNGvniF78oGzZskIMOOkg++clPNjLZoue/GeMQcI24iUE6TMCIlroeINYl4NRufX/Rq0zREtv1CLgOvxCYOgREBAHHMuhJwNWjBNRg0ijdWrh5Uyrdsn6LNUXPf0PAuehNbAqVgBEuRdKc05jUIeCqjryZOaRlyZCdkuZtfg8Bvwkg4Pz2X63W99sgrQO3eQ4baZS1ur5Q53lSKgsNUONNZY4PQMDV6Bi6hkACASOKZJpBrgAAIABJREFUtNhQVREtHaZqAad2zpovMmPf6s+y4wgBXhoQ6DYBBFy3/d939mmVKNsUcGq4SfGcMaXaD3GWRDkCWVIqy41Q/d1l0yfVorQUyk2bNsnvfve76HiEcePGyf333y/77LOPbB65g5xy/orBSU3Za5QMnLR99ZOkRwgERkA/o+5cJjJ3er4zG3thqFLA6XuKPmisQ7yp/VSgDGwxMx0I5CSAgMsJrEvN0ypRtnmUgPqBNEp3V2OvlEq1WMWJihRXLvM0X78IlnkYkCbgdA/gpz/9aZk4caIsX75c7r33XvnSl74kh77nGAScK4sBO7wjYD6nqkiprELAmf1u+n5S9py3fs6gAqV3SxWDIVApAQRcpTjD6ixNwNW1kTwrRXsPQNu2ZLW5S+36pVS+e+poOW3mOCdwlK0+aSaRVcAtW7ZMpk2bJieccIKMGTNGVqwagYBzYiVghK8EzEOYJ17YkqqoUa8iVxkBpzYsWFpv1M3MiQImRbzLPRAIiwACLix/Vj4blytR6mRNGkmZyEnl0OhwCAHXUyrLHN5tTzSLgPvMZz4jd911V3Q8wqtf/erodhW6pFDyooFAeQJmz5n2VETIFRFwtnA7YPKWcSeNLz+Xfj2kFTDhgWa9/OkdAi4QQMC54AWHbXA9TcOOErad0umwG1s3zdWUSvtJdtkUrKwC7vHHH5cbb7xx0CcIuNaXJwYERkAFju5B04icRuP0AV8WUZVVwOn7xvKVW6JtmirZlHAzbkorYEIFysAWNNOBQAIBBBzLoi8B1wuZqPEUM/FjEbuYUmnWt1azWzirHMesAu7FF1+U73//+wi4cri5GwKpBEx0TAWPvsZVzKnYmjo5+dZ+Ak77UrGm4lBTJU1/+uCn6cuHz+WmmTAeBLpGAAHXNY/nnG/akz4Xol72h5kL9uRE3LnmrqRU2tG3KlJwswq4VatWyfe+9z0EXOdWPhNuk4ARcyrAVIipANtt/Ja/TXRuxbMbZMmvVg6aud0uo2Xk5HGD7Y34K7rHrqr5U4GyKpL0AwF/CSDg/PVdI5a7XshEIVT9RbwRsB0fxIWUyqrPEkTAdXxRM32vCJg0SE2z1HRIveIC7s/fMFqOmTauZ8SujQmnFTBRkTlvZhuWMSYEINAkAQRck7Q9Hcv1QiaKlSMF/FtcbaZUmmIH+sWtqi88CDj/1iAWQ8AmkHUPXJvU0gqYlN3L2+bcGBsCEMhOAAGXnVVnW/YrZFJF6lkVYKssRlGFPfSRnUAbKZVVR990tmkCTg/ynjt3rqxevVouvPDCQUAUMcm+VmgJgToJ+CDg0rY1UMCkzhVC3xBwhwACzh1fOGuJLxumicI5u4RSDeuXUnnqzHFy2NTRqX1kbWCL/aqib1kEXC/7EHBZPUc7CNRLwAcB12//m9K564x6GdE7BCDgBgEEnBt+cNqKtCd+rhQOYS+c08so1bimUirNetbiBXOn965Il2pwrEFaBA4Bl5co7SHQLAHfBVwV1XSbJc5oEIBAUQIIuKLkOnSfD4VMjDvsKBypJH4u0n4plafNHCdT9hpVeGJ1ivysAu6y+atk5wnD5dgjx0bzIAJX2J3cCIFKCbgu4ChgUqm76QwCXhNAwHntvuaM96GQiaFhbK0yPa450oykBOpKqTTpR1VH39TmPALu1iXrZKcJw0UF6U4TR8gp568YdLwK1IGTtmchQAACDRNwXcBRwKThBcFwEHCYAALOYee4ZFq/QiZqp0t593UUqHDJF12xpeqUSvvLTx2V2uICTgXazhNHREJNI256qVh75vmX5fpb1g668dgjth3yfwRcV1Y483SNgOsCLm07A1knrq0o7IFAfQQQcPWxDarntEImruyDM9DtSMvCWUG5onOTqSKl0j42oK59Ir3szOswBFxeYrSHQDUEXBdwHOBdjZ/pBQIhEEDAheDFBubg0z44xWFHW1w56qABNwU7hEbj5nznBXlmxaat5pilSqX95Lqup9S9UijVdo266aVfEJc+sjH6u9eFgAt2GTMxxwm4LODY/+b44sE8CDRMAAHXMHCfh/NpH5xypqCJz6tta9uLplTWWbjEtjLLHri4ENX0SnNEgqZVmn1xZQq1hOV1ZgOB5gi4LODY/9bcOmAkCPhAAAHng5ccsdGnfXAGmbG5rrQ5R1zTKTPypFTGUyc1+jZpfD24sgg4/YKoVShVoOkf+3w7FXdmr1w9FtIrBCDQj4DLAo79b6xdCEDAJoCAYz1kJuDbPjidmP3UkqqUmV3tfMN+KZVaFMSU6G8yCptFwDkPFgMh0GECLgs49r91eGEydQgkEEDAsSwyE/BtH5yZmP3kso7qg5kB0rBSAv1SKjW6NfWQ7WXO4i1DNrEPEgFXqXvpDAKNE3BVwLH/rfGlwIAQcJ4AAs55F7lloG/74Aw9++llXUUs3PJUd6zplVK5ccRweWzHCdJU+iwCrjtrjpmGScBVAcf+tzDXG7OCQBkCCLgy9Dp4r4/74NRN9hPMpr7Qd3B5tDblXimVIyePkzOOGS1TJ9dvGgKufsaMAIE6Cbgq4Nj/VqfX6RsCfhJAwPnpt9as9nEfnIHFfrjWlk0jA8dTKjUCp0cMHPG2UY2Mj4BrBDODQKA2Aq4KOPa/1eZyOoaAtwQQcN66rh3Dfd0HZ2jZTzIpatLOGqpzVPXv9beskZEvb5K/fdco+djho+scbkjfCLjGUDMQBGoh4KKAY/9bLa6mUwh4TwAB570Lm5+Ar/vgDCn7aWYTxS2a91A3R7TFeRt+RcB1c90x63AIuCjg0h6aUpgrnPXHTCCQhwACLg8t2kYEfN0HZ7vPFnED00Rm7ItzfSZgi7e29jgi4HxeQdgOAREXBVy/9En1GUW5WLkQ6CYBBFw3/V5q1mn74HwRRIi4UsvAmZvtJ9Qq3uo8rLvfpBFwziwJDIFAIQKuCbi09Mm2HlYVgstNEIBApQQQcJXi7EZnaSkdbaSvFSGvH456Ttidy7bc7YvwLDLXUO9xRbwpXwRcqKuMeXWFgGsCjuMDurLymCcE8hNAwOVnxh2BpFGqIxFx/i5nl8QbAs7fdYTlEDAEXBNwHB/A2oQABHoRQMCxNgoRSEuj9CkvHxFXaAm0elN8z1tbaZM2BCJwrS4JBodAaQKuCTiODyjtUjqAQLAEEHDBurbeiYWSRmkoxUUclb3qXT9lendRvBGBK+NR7oWAGwRcEnBp+984BseNNYMVEGiLAAKuLfIBjNvvOAGd3l1n+DXJuIjjA9It/6l/FiwVUQGnV5sFS5LIEIFza71gDQTyEnBJwKWlT7JnO693aQ+BsAgg4MLyZ6OzSStvvPBEkUnjGzWpksHseSHiKkFauhMVb/qFRgWcEW8LZ5XuttIOEHCV4qQzCDROwCUBR/pk4+5nQAh4RQAB55W73DI2LY3S5yeE9h4/jfTMnS4ydbJb/LtijYq3WfNFlq/cMmNXq5wi4LqyIplnqARcEXCkT4a6wpgXBKojgICrjmUne+qXRul79CouUNkX1/wSj+930wPX1Q8uXgg4F72CTRDITsAVAZeWPslnUXaf0hICoRJAwIXq2YbmFWoapcEXP4fHd1Ha0LIoPUzSfjeXxZtOGAFX2u10AIFWCbgi4NI+V32q8tyqQxkcAgETQMAF7NwmppaWRulqulseNvHiJqRU5qGXv208ZdK1YiW9ZoSAy+9r7oCASwRcEHCkT7q0IrAFAu4SQMC56xtvLAutGmUv8PG0FtJYql2i8aib9u4TYwRcteuB3iDQNAEXBBzpk017nfEg4CcBBJyffnPK6rR0D1+rUSZBjqdUEo2rZikq17mLXilU4iNXBFw1a4FeINAWARcEXNrnKemTba0OxoWAWwQQcG75w0trupBGGXdM/Cmp7o3Tqps+HpvQ5qKLHw/gW9TNZoeAa3MlMTYEyhNoW8DFHxDGZ6QPtlw7PqU8dXqAAASKEEDAFaHGPVsR6EoapT3x+F4tn8VH00s6KV1Sv5xoyqQWK/HxQsD56DVshsArBNoWcPbxNUl+8SmlnHUFAQjUSwABVy/fzvTe5bSPeDROhYjrFRPbWpi9hFsIvBBwba2qesd98MEH5Q9/+MPgIMOGDZNDDjlExowZU+/A9N44gTYFXFrxEqJvjS8HBoSA0wQQcE67xx/juphGGY/GLVgqomLOXAi5V1gkCTf9rVYp1afKIaSeIuD8eb/KY+nFF18sP/jBDwZvGTFihNx8882yyy675OmGth4QaFPApaVPcoSNBwsIEyHQIAEEXIOwQx+qi2mUcZ8m7enSNlFq4JQwhEqeddxPuGnUberkPL253RYB57Z/ilqHgCtKzr/72hRwXc5i8W+lYDEE2ieAgGvfB8FYkJa/r0U+fN3flNdJvYScijgVLaFz0KfJGpXVqKR96fxDE25mfgi4vK8SP9oj4PzwUxVWtiXgSJ+swnv0AYFuEUDAdcvftc42LY2yiykgvSJQJr0ypKicmauKtzuXvbLUdK7q+1CFGwKu1reV1jtHwLXugsYMaEvApX126ufEwPTGMDAQBCDgAQEEnAdO8snEo6965SyvJLtDOhMuj1+MuNEP6uUrh95pxJyKHN9SCnuJNp1h1/YAEoHL84rwpy0Czh9flbW0LQFH+mRZz3E/BLpHAAHXPZ/XOuO0NEqeJIr0isrZosdVMae2a3RNo2wqRO1Im7Hf2B56mmj8hYSAq/WtpbbON27cKGvXrpWXX35ZNm/eLCNHjowqTI4aNSoaEwFXG3rnOm5DwKUVL6H6pHPLBIMg4AQBBJwTbgjLCIqZZPOnEXLm76S7TPqhVmlsWtSpXXr1E2xdF222zxBw2da9S63uvvtuWbx4sSxdulRWrFgRibiJEyfKPvvsI0cccYQceOCBctlll8k111wzaDZVKF3yYLW2tCHg0h56cvZbtT6mNwiEQgABF4onHZpHWjpIl4qZ5HFLv8ic3Y+Kut3Gv5JuqcLOCKm85fhtkaZ96NNgvZKia3Ebuhpp6+VTBFye1d5+Wz0K4Jvf/GYUfdPIW/waN26cfPrTn5bHH39cvve97yHg2ndZ7RY0LeCyFC+ZO92/1PraHcUAEICAIOBYBJUTSNuQ3cViJnkhm1RFFVLxoiBpfanAS7vi+/D6tTf9GcGmf+cVimn2hPB7BJwfXlSx9utf/1rOPPNMWbdu3RCjt9lmG9luu+2in69atUp22mkn2W+//eRnP/sZAs4P95aysmkBx2dlKXdxMwQ6TQAB12n31zf5tDTKq2byVDEPfTtSZkTdEy/0LxiTp39ta4SaRvf031pQxY705e2va+0RcH54XIXZWWedJXfcccegwcOGDZO3vvWt8vGPfzxKoVQB94tf/ELmz58vw4cPl5deegkB54d7S1nZtIBLy1bhc7KUO7kZAkETQMAF7d72JpeW108xk+p8Y8SdCrssos6O0KlA08u36pfV0auuJwRcdSzr7OmRRx6R448/XtavXz84zI477ihXXHGF7LnnnoM/0+Iml156qVx33XVDUizZA1end9rtu0kBR/GSdn3N6BDwnQACzncPOmp/Wm6/mt3VIwUcdRlmlSSAgCsJsKHb582bJ1deeeWQ0U444YRov1v8evDBB2X27Nny4osvDv4KAdeQo1oYpkkBlxZ9o3hJCwuAISHgEQEEnEfO8s3UtA8oipn45lHs7UcAAefH+jj55JPlt7/97RBjf/SjH8nee++91QR0v5xG6x544AEEnB/uLWVlUwIu7QGnZklo+iR7jUu5k5shEDQBBFzQ7m13cmkbtNW6u85o10ZGh0BVBBBwVZGst5+jjjpKnnvuucFB9Ny32267LTr/Len66le/KjfeeCMCrl63ONF7UwIubYsBhb6cWA4YAQGnCSDgnHaP/8YdfVX/Qhts0vbfx8xgCwEEnB8r4R3veIds2LBh0NhXv/rV8tOf/rSn8ZpuqWmX5iKF0g8/F7GyCQGXFn1Tu/lcLOI97oFAtwgg4Lrl78ZnmxaF40lj4y5hwJoIIOBqAltht5oSedBBBw0pSqJHBSxatKjnKFdffbV85zvfQcBV6AdXu2pCwKV9Jmr65MJZrhLCLghAwBUCCDhXPBGwHRwpELBzmdogAQScH4vh0EMPjQ7vNpce2H3rrbf2NP6iiy6KKlGaiwicH34uYmXdAk6jb3MWi9y5rLd1RN+KeI57INA9Agi47vm88Rmn5ftzpEDjLmHAGggg4GqAWkOXH/zgB+Xxxx8f7FnPgPv5z38uKuSSrtNPP33ImXEIuBqc4kiXdQs4jg5wxNGYAYEACCDgAnCi61Mg5991D2FfFQQQcFVQrL+PL33pS1vtebvgggvksMMO22rwFStWyHHHHTek6AkCrn4ftTVC3QIurTIzRwe05XnGhYB/BBBw/vnMS4vTPriIwnnpVoy2CCDg/FgON910k5x33nlDjD3wwAOjQ7vjlSh/8pOfyNe+9rUhh34j4PzwcxEr6xRwRN+KeIR7IACBXgQQcKyNRgikfXipERzs3YgrGKQmAgi4msBW3O1TTz0Vne2m0TVzjR49Wj7/+c/L9OnTRf+9ceNGWb58uZx55pny8MMPD7EAAVexQxzqrk4Bx0NMhxyNKRAIgAACLgAn+jIFPsB88RR2FiGAgCtCrfl71q9fL9/4xjdEI3FaldJcugdOI3G77LKLvPjii9Fh388//7zstddeQw7y1j1zCxYskF133bV54xmxVgJ1Cbi0B5haeXLudJGpk2udHp1DAAIBEUDABeRM16eSVj5Z7ScK57oXsa8XAQScP2vjsccek0984hPyf//3f32Nfve73y377LOPXHHFFUPa/fjHP5Y99tjDnwljaSYCdQk4Hl5mwk8jCEAgBwEEXA5YNC1PgA+y8gzpwU0CCDg3/dLLqgceeEAuvvhiuffee+Wll14a0kwP99ZonFagXLp0qZx11llDfv/9739f3vSmN/k1YaxNJVCHgEuLvqlRHB2Q6hoaQAACMQIIOJZEowSIwjWKm8EaJICAaxB2RUNpBO7BBx+Ue+65J0qX1P1te+65ZxR109TJMWPGyAsvvDAkhVKHfuMb3yjbbbddRVbQjSsE6hBwaQ8tD5gsMm+mKwSwAwIQ8IUAAs4XTwVk59FXiSxf2XtCVKQMyNkdmgoCrkPOZqpBEqhawHGETpDLhElBwAkCCDgn3NAtI4jCdcvfXZktAq4rnmaeoRKoWsARfQt1pTAvCLRPAAHXvg86aQFRuE66PehJI+CCdi+T6wCBKgUce986sGCYIgRaJICAaxF+l4cmCtdl74c5dwRcmH5lVt0hUKWAI/rWnXXDTCHQBgEEXBvUGTMiQBSOhRASAQRcSN5kLl0kUJWAI/rWxdXDnCHQLAEEXLO8Gc0ikCUKR3lllowvBBBwvngKOyGQTKAqAUf0jRUGAQjUTQABVzdh+u9LIO2DjoqULCBfCCDgfPEUdkKgPgHHg0lWFwQg0AQBBFwTlBmjJwE+7FgcoRBAwIXiSebRVQJlI3B6bMCcxSJ3LutNkIeSXV1dzBsC1RJAwFXLk94KEEiLwnHQaQGo3NI4AQRc48gZEAK5CDy9YpPsPGF4z3vKCri0B5KTtheZO11k6uRcZtMYAhCAwFYEEHAsitYJsOG7dRdgQAUEEHAVQKQLCNRM4MNfeE52mjBcDps6Wo49cuyQ0coIOI2+zZovsnwl0beaXUj3EICAiCDgWAZOEEiLwumTy4WznDAVIyCQSAABx8KAgPsE5lyxUlSo6RUXcmUE3JxFIguW9p6/foZpUa5J491nhIUQgID7BBBw7vuoExbq08uj5/Wf6sA0kRn7dgIHk/SQAALOQ6dhcucI/HzJOrl8/qoh81Yhp9E4Ta9UgWeud08dLafNHJfKKMvnF3vfUjHSAAIQyEEAAZcDFk3rJZD2BFNHv+uMem2gdwgUJYCAK0qO+7pKQPekpV3PPP9y3yZ5+1j6yMbBCFy8YxVyz1g2ZRVwZJCkeZHfQwACVRNAwFVNlP5KEdj/m/1v5ylmKbzcXCMBBFyNcAPoOovQ0GlWLViS0GWxxRYyiX2kCKu0+31waRYBl2UPN9kjPngbGyHgFwEEnF/+Ct7aK28X0T/9Lg73Dn4ZeDlBBNxQt2USCRVHV+oSK9rv0x0QLF6+8Co0Oh6BO3XmuKjYSa8ry7EB7N+u0EF0BQEIDBJAwLEYnCNw9FX9K3lxrIBzLsMgEYkLuGOP2FbefeCYIWx8ia4gWMJb0ipO0q6dJ47o2yRTHynj7JQyhhrQr9S/MTCtn159xAuVmP402maqUt7625dE++8n3vS+tGMDtA0PHNNWHb+HAASKEEDAFaHGPbUSyPKhSEpKrS6g8wIE4gKuQBfcUhGBLEIjEgqeCJY0sZJV9FSE1+tu4q/TXkcKpE2SwiVphPg9BCBQJwEEXJ106bswgbRN4doxBU0K4+XGGggkVberYZjELrMIFl/Eik4wTbBkidA0xZ5x/CJgjhEoKtzMbNOKbnFsgF/rAmsh4BsBBJxvHuuIvVk2hlPQpCOLwaNp2l8OTTpWmthIEytEVzxaAJjqPIHL5q+SKXuNSk2P7DcRPp+cdzMGQiB4Agi44F3s7wTTnnDqzNhf4K9/sRwCEICAbwQ0dXLW/P77tClc4ptXsRcC/hFAwPnns05ZnFbQhA/KTi0HJgsBCECgVQJZKiWzR7tVFzE4BDpBAAHXCTf7O8ksBU1mHyyif7ggAAEIQAACdRHIUriEKsl10adfCEDAJoCAYz04TyBLQRNSKZ13IwZCAAIQ8JpA2mcRhUu8di/GQ8ArAgg4r9zVTWOzbBjnqWc31wazhgAEINAEAbJBmqDMGBCAQFYCCLispGjXKoEs+w5IpWzVRQwOAQhAIEgCWVIn2Y8dpOuZFAScJYCAc9Y1GBYnkJa+ou0XnigyaTzsIAABCEAAAuUJqHibs1jkzmX9+yKNvzxreoAABLITQMBlZ0XLlgmQStmyAxgeAhCAQMcIZEmd5EzSji0KpgsBBwgg4BxwAiZkJ5DlbDhSKbPzpCUEIAABCCQTIHWSlQEBCLhKAAHnqmewqyeBtLPh9EbSWVhAEIAABCBQlACpk0XJcR8EINAEAQRcE5QZo1ICpFJWipPOIAABCEAgRoDUSZYEBCDgMgEEnMvewbaeBLIUNCGVkgUEAQhAAAJ5CZA6mZcY7SEAgaYJIOCaJs54lREglbIylHQEAQhAAAIiouJt1nyR5Sv74yBNn+UCAQi0SQAB1yZ9xi5FIEsqJWfzlELMzRCAAAQ6RSDLmaNUnezUkmCyEHCSAALOSbdgVFYCWT5sD5gsMm9m1h5pBwEIQAACXSSQZd8bDwW7uDKYMwTcI4CAc88nWJSTQJb9cKS75IRKcwhAAAIdIpB139vc6SJTJ3cIDFOFAAScJICAc9ItGJWHQJZUSu0PEZeHKm0hAAEIdINA1iMDKIzVjfXALCHgAwEEnA9ewsZUAllSKUl9ScVIAwhAAAKdI8DnR+dczoQh4D0BBJz3LmQChkCWVEr2w7FeIAABCEDAEMiSwaEP/zSDY9J4uEEAAhBwgwACzg0/YEUFBLLsYdBhSKWsADZdQAACEPCcQNbPjIFpIjP29XyymA8BCARFAAEXlDuZTJanqYg41gkEIACBbhPIuu+NIwO6vU6YPQRcJYCAc9Uz2FWYAPsZCqPjRghAAAKdIMDnRCfczCQhECwBBFywru32xNgP123/M3sIQAACvQhkPe+NIwNYQxCAgKsEEHCuega7ShHIureBstClMHMzBCAAAa8I8NnglbswFgIQ6EEAAcfSCJYA++GCdS0TgwAEIJCbgIq3WfNFlq/sfyv73nKj5QYIQKBhAgi4hoEzXLMEsuxzUIuoTNmsXxgNAhCAQJMEshYt4bzQJr3CWBCAQFECCLii5LjPGwJZ9sPxoe2NOzEUAhCAQG4CWR7mcd5bbqzcAAEItEQAAdcSeIZtlkAWEcch3836hNEgAAEINEEgq3ijaEkT3mAMCECgCgIIuCoo0ofzBLJuXEfEOe9KDIQABCCQmUCWipPaGQWtMiOlIQQg4AABBJwDTsCEZghkLWrCB3kz/mAUCEAAAnUSyPrgjqIldXqBviEAgToIIODqoEqfzhLIkkqjxlPUxFkXYhgEIACBVAJZK06y/zkVJQ0gAAEHCSDgHHQKJtVLIMt+OERcvT6gdwhAAAJ1EchTcVIf1k0aX5cl9AsBCECgHgIIuHq40qvjBBBxjjsI8yAAAQgUIJBHvFG0pABgboEABJwggIBzwg0Y0TSBrHsjSK9p2jOMBwEIQKA4gaxp8ux1Ls6YOyEAgfYJIODa9wEWtEQga1ETKlO25CCGhQAEIJCDAOItByyaQgACXhNAwHntPowvSwARV5Yg90MAAhBon0BW8UbFyfZ9hQUQgEB5Agi48gzpwXMCWc8JIhLnuaMxHwIQCJJA1vdwUuKDdD+TgkAnCSDgOul2Jh0nMGeRyIKl6VwQcemMaAEBCECgKQLsZ26KNONAAAIuEUDAueQNbGmVQNbKlKTgtOomBocABCAQEcgj3jgugEUDAQiERAABF5I3mUtpAllF3MA0kRn7lh6ODiAAAQhAoAABxFsBaNwCAQgEQwABF4wrmUhVBBBxVZGkHwhAAALVE8gj3jjrrXr+9AgBCLRPAAHXvg+wwDECWQ+CVbOJxDnmPMyBAASCJqDvz7Pmiyxf2X+aWrBEsyT0vDcuCEAAAqERQMCF5lHmUwmBrE94EXGV4KYTCEAAAqkEsoo37YiDulNx0gACEPCYAALOY+dher0EEHH18qV3CEAAAlkJIN6ykqIdBCDQBQIIuC54mTkWJpD1oG8icYURcyMEIACBvgQQbywQCEAAAkMJIOBYERBIIYCIY4lAAAIQaIcA4q0d7owKAQi4TQAB57Z/sM4RAog4RxyBGRCAQGcIIN4642ojQaCjAAAe80lEQVQmCgEI5CSAgMsJjObdJYCI667vmTkEINAsAcRbs7wZDQIQ8IsAAs4vf2FtywTyiLgZU0QGprdsMMNDAAIQ8IxAngJSvM965lzMhQAEKiGAgKsEI510iQAirkveZq4QgECTBPKIN44KaNIzjAUBCLhEAAHnkjewxRsCeUTcAZNF5s30ZmoYCgEIQKAVAgvuE5mzONvQiLdsnGgFAQiESQABF6ZfmVUDBBBxDUBmCAhAoBMErrxdRP9kuRBvWSjRBgIQCJkAAi5k7zK32gkg4mpHzAAQgEDgBBBvgTuY6UEAApUTQMBVjpQOu0Ygj4ibtL3IVTNFJo3vGiXmCwEIQGAoAd3vtmApkTfWBQQgAIG8BBBweYnRHgIJBPJsvFcRN3e6yNTJoIQABCDQTQKIt276nVlDAALVEEDAVcORXiAg+oVEN+DfuSwbDI3EIeKysaIVBCAQDoE8Z7zpA68Z+4rovjcuCEAAAhDYQgABx0qAQIUE8oq4gWlbvpxwQQACEOgCAcRbF7zMHCEAgboJIODqJkz/nSOQV8RxEG3nlggThkAnCeTdL0yqeSeXCZOGAAQyEEDAZYBEEwgUIXDi/OzplJwVV4Qw90AAAr4QyFNpkmJPvngVOyEAgbYIIODaIs+4nSAwZ9GWKmtZLoqbZKFEGwhAwCcCeYuVIN588i62QgACbRFAwLVFnnE7Q2DBfVuKm2S5EHFZKNEGAhDwgYCKN4285XmIxTErPngWGyEAgbYJIODa9gDjd4JAnr0fCkQrrlF1rRNLg0lCIEgCeYqV8J4X5BJgUhCAQI0EEHA1wqVrCNgE8oo49sWxfiAAAR8J5Nnvhnjz0cPYDAEItE0AAde2Bxi/UwTyVqhkP0inlgeThYDXBIrsd+OMN69djvEQgEBLBBBwLYFn2G4TyFOhUklx6He31wuzh4DrBPKmTPJwynWPYh8EIOAyAQScy97BtqAJkGYUtHuZHAQ6Q0DTw+cuElm+MtuUEW/ZONEKAhCAQC8CCDjWBgRaJJB3XxxffFp0FkNDAAJDCORNmdSbKdDEIoIABCBQngACrjxDeoBAKQL6Jejoedm74KiB7KxoCQEI1EOgSMok+93q8QW9QgAC3SOAgOuez5mxgwTyFjfhSbaDTsQkCHSEQN70b33opJE3FXBcEIAABCBQngACrjxDeoBAZQSKfDGaO11k6uTKTKAjCEAAAokEiqRMkvbNYoIABCBQPQEEXPVM6RECpQjk3RdHNK4Ubm6GAAQyEMibMsn7UgaoNIEABCBQkAACriA4boNAnQSKpFRy8HedHqFvCHSTQNGoG/vdurlemDUEINAMAQRcM5wZBQKFCJBSWQgbN0EAAhUQKBJ1I2WyAvB0AQEIQCCFAAKOJQIBxwkUSakkGue4UzEPAg4TKBJ10+lwRIDDTsU0CEAgKAIIuKDcyWRCJVAkpZLjBkJdDcwLAvURKPpeQ8pkfT6hZwhAAAJxAgg41gQEPCKQN6VSp0Y0ziMHYyoEWiJQNOpGymRLDmNYCECg0wQQcJ12P5P3kYCmVM5dJLJ8ZXbr9UsWT8iz86IlBLpEgKhbl7zNXCEAgRAIIOBC8CJz6BwB/cKl0bgFS/NNXaNxA9NEJo3Pdx+tIQCB8AiUibpx/mR464EZQQAC/hBAwPnjKyyFwFYEihQ40U4oNsBigkC3CRSJ5PPe0e01w+whAAF3CCDg3PEFlkCgEIEi6U86EEVOCuHmJgh4TYCom9fuw3gIQAACEQEEHAsBAoEQWHCfyJzF+SdDkZP8zLgDAr4RKCrciLr55mnshQAEukAAAdcFLzPHzhAoGo3jS1pnlggT7SCBoumSFD/q4GJhyhCAgBcEEHBeuAkjIZCPQNG9cfqFTffHacVKLghAwG8CRYsdIdz89jvWQwAC4RNAwIXvY2bYUQJlUqY426mji4ZpB0Gg7GufCpNBLAMmAQEIBEwAARewc5kaBJRA0fQpvZdqlawhCPhDwAg33Q+b55xInSFRN3/8jKUQgAAEEHCsAQh0hICeG6d/ilwIuSLUuAcCzRFQ0aav77zCTS3kfMjm/MRIEIAABKoggICrgiJ9QMATAmWKnPCE3hMnY2anCPCa7pS7mSwEIACBiAACjoUAgQ4SKJNWiZDr4IJhys4RQLg55xIMggAEINAYAQRcY6gZCALuESiTVomQc8+fWBQ+gaKVJQ2ZGVO27G2dND58VswQAhCAQKgEnBJwmzdvlpdffln0b/tPEvxhw4aJ/Wf48OGif7ggAIF8BMpUrNOROHogH29aQ6AIgbLCTV+nVJcsQp57IAABCLhHoHUBp0Jt06ZNsmHDhki09bpUrOmV1mbkyJEyYsSISNxxQQAC2QmUSckyQk7Pj9On+1wQgEA1BKoQbrwuq/EFvUAAAhBwhUBrAs4WbbYoM5E0/duIOhVko0aNipitX78+Enx6bbPNNtG/zR8DVcWb3q9ijqicK0sNO3whUGZ/HELOFy9jp+sEeKDiuoewDwIQgEB7BBoXcCq2Nm7cGKVK6mXSII0oGz169KDoWrduXSTOVIjZAk7v1fvGjBkT9aH/V2Gnlwo2k36p/1fxh5Brb4Exsr8EyuyPQ8j563csb4+AirY7l4ncvHTL30UuszdV97qxz60IQe6BAAQg4D6BRgWcCjeNqpnLjqypWFPhZYs1I+BUlKmw06ufqNPfG1Gn4xiRqD+3+3XfLVgIAXcIIOTc8QWWhEmgzAHcNhEKlIS5PpgVBCAAgTiBRgRcPOpmjNAUSBVxemkELR5ZMz9LEnAakVNRptdLL720lfiLi0Vtp/3ofaRV8kKAQD4CZQudmNH4gpmPO63DJlDV64oCJWGvE2YHAQhAoHEBp+JNhZhG1zTtUQWU2dtmp0FqO42u6WXSKE1qZJKAM220XxO90+ibKV5iRF3SmCocEXG8GCCQn0CVXzgprJCfP3eEQaBsYRL7gYi+jqZODoMLs4AABCAAgWwEao3A2aJMBZMKJxVU9p41O5Jm0iNNZM6+3+yB08iaijYj1pJEnh19s4WeXQDFHjcbKlpBAAKGAEKOtQCBfASq2N+GcMvHnNYQgAAEQiVQm4CzRZrCU+GmYspEyJJSJo3wihc26QXfLlhi9rjZETlNz1QxqJf9c9OfncIZqoOZFwTqJFCVkFMbOU+uTk/Rd1sEqnyNaAoyEbe2PMm4EIAABNwhUIuAsyNnKsbMMQFxQaVpjnqZvWwq4OJX/IBuU2HSVK2025sonaZo2umZ2sZE9/Tf2qd9FIHZh+eOW7AEAn4RqPJLKlX0/PI91m5NoMpom74eDpiMcGOdQQACEIDAKwQqF3DxCJiKKhVmRpzZIi4pSqfiyhzEnbZPTUWYjqf92BUndXp2dE0FnRnfROrMz1TosSeOlwQEqiOgVSsX3CeyfGX5Po2Y43Dw8izpoX4Ceoairv0FS8uPxYOM8gzpAQIQgECoBCoXcEml/xWeLaJMJUj9mYowc/C2/tyO2KkoMyLNdoC2UZFnBJ65xz46wOy5s8WjLepsoWkXSQnV0cwLAk0TqEPIaSSCgg1Ne5Lx+hGo6ggAMwYPLVhvEIAABCCQRqBSAWeLNB04fvaaXVzEiC5zFpz5vznk21SttEWatjGpj/ZB4OawbvN7Wxia9M34frc0W9PA8fv8BNR3xn/x1Nj8vXGHLwSqTK/UOZsvuIg5X1ZAeHZWmSKJcAtvfTAjCEAAAnUTqEzA2RGt+L43E1nTyZjiJfpvUwnSpEGqeDPRODvC1guCigE7fVIFo0m/tAVafO+dXY3SttVUrEyDbuxNaxf/vSnOkpYamrdf19srr/jB6mqzLd5dnwP2lSdQtZCzxZwWd5g0vryN9ACBXgTqEm3sb2PNQQACEIBAXgKVCTiTOmnEkl00xOwz0y/yKp706nVUgCloom2MONP7TOTGCDxtZwshu4KlqXZp77EzPzNnxtkCwoiLrKmUSYeE5wXfpQqYZi2o7+yCNerXrMzz8qW92wSqTK80MyUy57bPfbSuDtHGgwcfVwI2QwACEHCLQCUCzgil+FEB+nP70G6dun5pN+LF/F6/xJsonRFtZu+b/s5Ersz9RtDFxZwRiPq39qdi0hZxJtpmDvc21Se1vamImSUKZwRcXESmudZE7uw0QnM2Xtq9vv7ePqcvPlcTje2SmPXVj3XZXUdUzv6CbERdXfbTb3gEzJrUgiR3Lqt2fhpt+8CfjgKotmd6gwAEIACBLhGoRMCZL+JGiNmRsXj6nEmbNF/sTcRO25mCIyZSY0fj4k6x0y7139pW/+i9xh4jxux0yqSIjy3yskSEjIArKjyM0DQFXOzz8UJbfIZ9Eqv4Gght7swnHwGNytXxpVlF3G7jtxQ/oZplPp90obWJskUVJCuoHhlnRjXJLqwi5ggBCECgWQKlBZwdvTKmx0vzmy/xRqyZc+Lsw7dVdNmRM+3LiDr7zDd7j5w5FDwpfdLsc7NTJ7Ufu7CKCgi9N36mXFoUrqyAM5wMlyyisdllUd1o/Vgh4KrjHFJPdUXlDCNSLUNaLcXmUldqpL3G2NtWzDfcBQEIQAAC6QRKCzj7PDUjusywKtj0j9n3NmbMmChCpumKpsy/iif9vUlr1J8nCSsj1kxVSR3DVJ80B3ObdE1btGk7jf7opXux9DJn09nCTfswh4THq2fGMVYl4LRfEy20C62ku82fFv1EWr/onD8zxNI6CdQt5tR2BF2dHnSj77qjbLZw0yjvjH3dmDdWQAACEIBAmARKCTi78qSJWqkoMmX8bWQmdTIeGbP3nqlIi1ePNMcFbLvttpHAMiLMPlLA9G1EmrZTe/TS/o0gsytgGttUuJnqlfZePhWbva4qBZyx0dgcWoXKpIPddc52umzIKaRhvm20MytNsTSCrk4LEHR10q2/b10jeun+tbrSIu1ZkCJZv08ZAQIQgAAEhhIoJeBMKqSKqbjgMWd+qSAzxU3Ml3mzH8qkTZriFkZg2SmYa9eujSyOCzj90m8Lul7pmUYo2IJO+zNFTkxkT3+WtZhJPwFnHxweX2ymbH7856a/NPFm9gSq0DTRQu3Ljl7afdtVPO3IpbnH7DVMGtf4pqoXTDxN1fQbLyhT1Xj0Ey6BOotMJFGzC6Fw9px768qOri1fWX3hkX5rgvXg3nrAIghAAAJdIFBKwNkVBk0BEbtipBF4RlyZcv0qpkzqpC3mTLTN3hPWT8DpWOb3RpSpHUYQmaigRuGMeEqqfGjEkCm4YoqiqMhLuvoJuPgB4fH77Wih+Z3hlLbg7DPr4sLTLhJiV/80Yi2pbyPq4sVn0uaQZmfe3ycxydsH7btJwIi5JiJzhrAKOr1Mmhxf4ptbe+pnFWlPvPBKwRv9fxMXkdkmKDMGBCAAAQhkIVBKwCV90beLjJgCIUZcmHRGFVkmFdKIOf2/EShFBJw5MsCINtOfjm0LRxO1MweFx6NZBlq/PWllBFyvgiXKRm0z0UdboBmxa2wzKYfaxrZF+7YPKTd7BE1f8X2ERrCa6JhJNTXntim7tKhgr0VmH+mgbUyVULu9iVYi4LK8VGmTRsB8udfUOU23bPJC1FVLO54G2VRkzZ6FXb0UkV6tf+kNAhCAAATKESgl4OwDmtWMeJqe/sykV5ook6ZCmn/bETJtq1/kVYAUEXCawmkibSo87NRJI4CM8DH77pLQJYnIeLsyAi4p3VT7t1nG94SZSGdScRVji7LTdjrXpOMc+i0TO2KnY5j017RqnP36jB92nmS7eQCAgCv3IubuZAImKrfgvi1RmzYuI+xUAEwav6VgijnSoA17XBszHlEz0bU2/WXEGoVIXFst2AMBCEAAAoZAKQFnokamuqR9ULU5iNtOn9SfqSgw4krvs8WJtlUhU0TAqTA06ZFmP57aZ0SIploaoWBHu3RMFVXmb3tfXa/iGm0IOOVkqmnayzculIoeSWAXGzH9FxVwSSmhCDjedNokYKdYNh2d6zXvuLjTdioe9NLfqeDz+TJRNFuU2YKtLZFmM7Ujp0TZfF5t2A4BCECgWwRKCTh7f1ocWzxqZISZibKZqosmCmOKjJQRcPHz5ewx7aMLTLQrSaDULeCypFDGhaOJbNpplYa3LeDM0Qzxdnq/iarpfdpOBWv8iguvogLO8LX7R8B1643F9dk2XQilKA8jMDRqFxd1Jppn+q5D9BkRZsYwokv3oOml/7eFmv5Mf+eCOOsnnDmjreiK5D4IQAACEHCBQGEBZ3/ZN+LLFg4mLc+Oepl9UPb+NP23EXNGPBWNwClQFWqm6qWppKj2maMNzL9V+JhKlMYRRiiZ+0xkMe6oMhG4pHRBu/qlsT1JrBk7jBiL799LEly9CqT0Env2vsZ+NqgtSVU1jXCPM0PAufByx4ZeBHwRdEU8aERgnntdFmB55qFtdf6kRealRnsIQAACEHCZQCUCzp5gvFCGKYShQs0IOLsqZB0CTu1R8RUXbSou9Od21CpezdGeS9UCrtcB4XF7+p2LlnSWnRFT8RRLWxgmLcKkaGCeiphJR0eY4jQIOJdf9tiWRsDFlMs0m/n90D2GpESyIiAAAQhAIFQClQu4OCiXBVxcbMZtLyLg7PPZ4sK2V0TLTjnsF4Ez7UwKpP6t4k+FaVL0rZfYs+1KigiaPYL9Fn3Sff3GIwIX6ltIN+ZlV7jUw6G10iVXuwTsPYRTJ1Mcpl1vMDoEIAABCDRJoBIBZyI/9r4quzqiKU6SlEJpyt7bB3OXTaE06YFZUijN4dgK3ewV08id/ruIgMvrPJOyaMr1m3TSuNgz4iie+mhHMOP3JO1Fi9uXVBUz7Ry4pMhdvJhKfBwEXN6VQXvXCdiizv6363b7aJ/Z76d/I9Z89CA2QwACEIBAlQQKCzg1Ik8Rk3gREb3f3o9WRRETkzJon2dmzlWz990lHeZtoJYtYpLHOUb0JO3Zi6d22ufm2b8zRyLE0xmNIE062sG2UfuKC79+YiwpQpiWqqnjIeDyrAza+kxAxZxG6EyBjzbOMPOVH0LNV89hNwQgAAEINEmgEgFn9myZ9EFTZEP/NscI2NGwpGMENCVPIztlqlDaxwio0FCBaQ4RTzpGQEWFtjPRLyNkeokl45h+RUyyOE85GQZGYJq5J0XgjKg04skeo5+Ay2JLUpt+Ai5v6qTpHwFX1BvcFwqBeAn9Lkbt4lU1TTRNfaz/5oIABCAAAQhAIJ1AKQFnn6fWK9JjUvRMVUqNFMUP8jaRPBWCRQWcOcjbpPeZ8ezUTCM0TdphEp6yB3mbNMykvs05eUboxqNZvdIhmxZwvVIok1Ine1WdjM8fAZf+YqRFtwkknZFmfqZkXC7PHxdmaq99cDkCrdtrm9lDAAIQgEC1BEoJuKSiFSYlTyNvGskxESX98q+Cz5Tut1MajQhIEk92mmZSeqP5vY5nDrs2e+4UlX1weHyfnbYz0cK4AO13IHaZYwTUJlOExBweblxaRsAlVa40e/nyLhlzCHv8vnihlKTDv3uNhYDL6wXaQ6A3gaSz17R1r/L/8fPcsrA1B4nbxxDoeXTmquPcuSx20QYCEIAABCDQdQKlBJwtvFSM6B+TjqhgjdAxX95VUJhS/iYKZ1IcbTFYpIiJjmfSNeN9xw8Rt4WeWQAmOqY26tWr5L89L2O7vYhM9CrOwrSJizb73iICrt+h5FmqUGZ9ARRNnTT9I+CykqYdBCAAAQhAAAIQgAAEehMoJeCMUEqKVsX3ednRL1u0aTtTxdJUpLRTC/tF4HRaZg+YEW8mKmQOmbZTKc2+OL3PRALjxUJMf0nizGDMEoFLEjxpC7GIgDOCMcneLGe6KScVV8pJ55V0lUmdRMCleZ3fQwACEIAABCAAAQhAIDuBUgLOTqGzC5kkiQFbtKmwiFedVMGjl4nSGZFlImKmyqIpMKKiwqT6meiO2mMXS9E+tL0Rc0l7u4yA0f7siGJSVUcXBVw/Ea329itIYkSvvVyS2pdJnUTAZX8x0hICEIAABCAAAQhAAAJpBEoJOO3cpOn1OhRbhZu20csWYSbKZkrQG5GlP1dRYoRYvwnYFRzt/XH2OGYPnhFz+rcKPrM/z/Rv298vfdIWRf1SKJuKwJl5KbNeY+rvVLzq33rpXM2ZfHG+8aIkvVikHU9g1oYZkxTKtJciv4cABCAAAQhAAAIQgEA6gdICLukMMFOkwxySbSJf5ku8EQl25MwUNdGfmQPBtZ2JshnBYIqkmDF0iiZN0gg6/dtE8lRkmRL92pc9pt5nxrBRxSNOcYwupVCqbUbw6r9NamiS622GSb+PC+d+hVzSl9Yr4t6IZhNlNfeadVFE7GYZnzYQgAAEIAABCEAAAhAIjUBpAadA7GIZSVEpOy3P/D5e4ETFhRFdKhz0S33SIdPGAaYUv4ks2WIjLgzs8U3kyd77Zv8+6aBq1wWc2pfEOM9iTdovlyZk0/q31wURuDRa/B4CEIAABCAAAQhAAALpBCoRcPbeMbucvdkLZ9LojDlGGMQPszbpk/pzvdcWcKa6pRFu5m97D5vZA6fjGaGYdE6ZnXqpNtl7+foVLzH2uxaBi9ul/zci2K4KmrQcjHA2kU5zlEMVUTEEXPoLkBYQgAAEIAABCEAAAhDIQ6ASAacDmnL2JsJlxJn+zggmsxfLFlAm/VHb2el/5ny2pDPJ9H6TQmkEh+nHFi62sLSLpJhUwritWVMGjYDT9nYkT+dg7C0igAzDeL/mcPAs9sVFs83J3udn7NT2xkdqsxF0SXPLs7BsFqb/uJgswyqvLbSHAAQgAAEIQAACEIBACAQqE3C9DnXWL+0a1TLiwa4EaaJddvqkQk0rImKDN0JR+7Dvi6dNGgGXtGfP9Jcl+qZt+1V2NH2VEXC9FlYWAWfuNYI2S7ER29akiGXdC70Iq7pton8IQAACEIAABCAAAQi4SKAyAaeTi5fptytL6u+TxEG8+qQpLKLCw0SB4lEukz6pERz9nX2IuP7MpGDawG2REBeMeUWjGb+fQ/vt3+t1XzzVNKldWkpk/J54ERjze7sYTPyeLPOrcjEXYVXl+PQFAQhAAAIQgAAEIAABXwhUKuB00noQthFf5qy3uHgzqZLm4Gr9vakWacSaqQ5pUvxsoHYKpb03zk7HNKmU9pl08UhPL1t9cR52QgACEIAABCAAAQhAAALdIlC5gLOrGZqURjvl0D48Op6KaISZ3hePNPUqgW8fBWCnC9rpkHYxDSPi7Ghh2WqL3VoyzBYCEIAABCAAAQhAAAIQaItA5QJOJ2KfJ6aCzUTR7P1w9p45c16ctrNFmEmhtAtqmDRDU9jDFnbm/DgVhr3GUvvMQd4m8mfua8sJjAsBCEAAAhCAAAQgAAEIQCALgVoEnA6ctN9tzJgxWxUz0aib/rzXPWmTiJe9t4uU2NG+pCIrFM9Io8vvIQABCEAAAhCAAAQgAAGXCNQm4Iwg01RFsyfOVKO0xZ0tokwZfbNHLn7EgPap0TXtz5w39/+3dwe5bQMxFEDdpe9/4BYs8AFCUJs0IeNJ8RZe2aZHT958cDRMt6+f0NjHB+TZuj4jruoIbyf9Da2FAAECBAgQIECAAIH3CKwGuFpA306Zg0XqmbRsfXw+n7/X2Z+d64O+KwD2cJaQl25e77j1Dl8OKKkOXYW1BMn6Lc+8veev4TMECBAgQIAAAQIECJwmsB7griGuA9wdNNK3VOagkbsA1ztoCWt/mgOX3+xDvk+7EdZDgAABAgQIECBAgACBtwS+JMBlEdc5cdkqWe9npEB/bi3dtrsA1z+XUyYr/FV3rbpyfXxAZsVVwLvOlHsLyPsECBAgQIAAAQIECBA4ReBLA1wuOh2z3hnL6ZJ9e2MCXO+sJaz1UNfHEeRQk167guK/DsA+5QZZBwECBAgQIECAAAECBCLwkgBXP575bddB3dVZyzy4PLd2F+CqRm3BTLctATAXVnXycrsJECBAgAABAgQIECDwPwi8LMAFrwJYddCuM+A+gpvgVx03WyU/Iug7BAgQIECAAAECBAicLPDyANdxMpy7uml5/Q0vA77zbJvQdvJfzdoIECBAgAABAgQIEPiswFEB7u5iKtRl5EDer6AmrH321vs+AQIECBAgQIAAAQLfTeD4APfdQK2XAAECBAgQIECAAAECWwIC3JasugQIECBAgAABAgQIEBgWEOCGQZUjQIAAAQIECBAgQIDAloAAtyWrLgECBAgQIECAAAECBIYFBLhhUOUIECBAgAABAgQIECCwJSDAbcmqS4AAAQIECBAgQIAAgWEBAW4YVDkCBAgQIECAAAECBAhsCQhwW7LqEiBAgAABAgQIECBAYFhAgBsGVY4AAQIECBAgQIAAAQJbAgLclqy6BAgQIECAAAECBAgQGBYQ4IZBlSNAgAABAgQIECBAgMCWgAC3JasuAQIECBAgQIAAAQIEhgUEuGFQ5QgQIECAAAECBAgQILAlIMBtyapLgAABAgQIECBAgACBYQEBbhhUOQIECBAgQIAAAQIECGwJCHBbsuoSIECAAAECBAgQIEBgWECAGwZVjgABAgQIECBAgAABAlsCPx6Px8+t4uoSIECAAAECBAgQIECAwJzALwyblZabYk+ZAAAAAElFTkSuQmCC">
            <a:extLst>
              <a:ext uri="{FF2B5EF4-FFF2-40B4-BE49-F238E27FC236}">
                <a16:creationId xmlns:a16="http://schemas.microsoft.com/office/drawing/2014/main" id="{1EE8FE96-D756-47DE-8F82-1AC32D029E4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l-PL"/>
          </a:p>
        </p:txBody>
      </p:sp>
      <p:pic>
        <p:nvPicPr>
          <p:cNvPr id="5" name="Picture 4">
            <a:extLst>
              <a:ext uri="{FF2B5EF4-FFF2-40B4-BE49-F238E27FC236}">
                <a16:creationId xmlns:a16="http://schemas.microsoft.com/office/drawing/2014/main" id="{4B03B0ED-4D5B-4694-BE23-AFC6C5796CC1}"/>
              </a:ext>
            </a:extLst>
          </p:cNvPr>
          <p:cNvPicPr>
            <a:picLocks noChangeAspect="1"/>
          </p:cNvPicPr>
          <p:nvPr/>
        </p:nvPicPr>
        <p:blipFill>
          <a:blip r:embed="rId3"/>
          <a:stretch>
            <a:fillRect/>
          </a:stretch>
        </p:blipFill>
        <p:spPr>
          <a:xfrm>
            <a:off x="6173027" y="1753182"/>
            <a:ext cx="5584472" cy="3666023"/>
          </a:xfrm>
          <a:prstGeom prst="rect">
            <a:avLst/>
          </a:prstGeom>
        </p:spPr>
      </p:pic>
      <p:sp>
        <p:nvSpPr>
          <p:cNvPr id="6" name="TextBox 5">
            <a:extLst>
              <a:ext uri="{FF2B5EF4-FFF2-40B4-BE49-F238E27FC236}">
                <a16:creationId xmlns:a16="http://schemas.microsoft.com/office/drawing/2014/main" id="{B3CA4374-ABCF-4AC1-9AE0-FB54816436CA}"/>
              </a:ext>
            </a:extLst>
          </p:cNvPr>
          <p:cNvSpPr txBox="1"/>
          <p:nvPr/>
        </p:nvSpPr>
        <p:spPr>
          <a:xfrm>
            <a:off x="239192" y="3949250"/>
            <a:ext cx="4998128" cy="646331"/>
          </a:xfrm>
          <a:prstGeom prst="rect">
            <a:avLst/>
          </a:prstGeom>
          <a:noFill/>
        </p:spPr>
        <p:txBody>
          <a:bodyPr wrap="square" rtlCol="0">
            <a:spAutoFit/>
          </a:bodyPr>
          <a:lstStyle/>
          <a:p>
            <a:r>
              <a:rPr lang="pl-PL" dirty="0"/>
              <a:t>Odpowiedź:</a:t>
            </a:r>
          </a:p>
          <a:p>
            <a:r>
              <a:rPr lang="pl-PL" dirty="0"/>
              <a:t>d = r2 – R = 378029 km </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DC6990B7-913D-4EEE-987B-74742B71C47E}"/>
                  </a:ext>
                </a:extLst>
              </p:cNvPr>
              <p:cNvSpPr txBox="1"/>
              <p:nvPr/>
            </p:nvSpPr>
            <p:spPr>
              <a:xfrm>
                <a:off x="239192" y="4595581"/>
                <a:ext cx="4998128" cy="624273"/>
              </a:xfrm>
              <a:prstGeom prst="rect">
                <a:avLst/>
              </a:prstGeom>
              <a:noFill/>
            </p:spPr>
            <p:txBody>
              <a:bodyPr wrap="square" rtlCol="0">
                <a:spAutoFit/>
              </a:bodyPr>
              <a:lstStyle/>
              <a:p>
                <a14:m>
                  <m:oMath xmlns:m="http://schemas.openxmlformats.org/officeDocument/2006/math">
                    <m:sSub>
                      <m:sSubPr>
                        <m:ctrlPr>
                          <a:rPr lang="pl-PL" sz="2400" i="1" smtClean="0">
                            <a:latin typeface="Cambria Math" panose="02040503050406030204" pitchFamily="18" charset="0"/>
                            <a:ea typeface="Cambria Math" panose="02040503050406030204" pitchFamily="18" charset="0"/>
                          </a:rPr>
                        </m:ctrlPr>
                      </m:sSubPr>
                      <m:e>
                        <m:r>
                          <a:rPr lang="pl-PL" sz="2400" b="0" i="1" smtClean="0">
                            <a:latin typeface="Cambria Math" panose="02040503050406030204" pitchFamily="18" charset="0"/>
                            <a:ea typeface="Cambria Math" panose="02040503050406030204" pitchFamily="18" charset="0"/>
                          </a:rPr>
                          <m:t>𝐹</m:t>
                        </m:r>
                      </m:e>
                      <m:sub>
                        <m:r>
                          <a:rPr lang="pl-PL" sz="2400" b="0" i="1" smtClean="0">
                            <a:latin typeface="Cambria Math" panose="02040503050406030204" pitchFamily="18" charset="0"/>
                            <a:ea typeface="Cambria Math" panose="02040503050406030204" pitchFamily="18" charset="0"/>
                          </a:rPr>
                          <m:t>𝑡</m:t>
                        </m:r>
                      </m:sub>
                    </m:sSub>
                    <m:r>
                      <a:rPr lang="pl-PL" sz="2400" i="1" smtClean="0">
                        <a:latin typeface="Cambria Math" panose="02040503050406030204" pitchFamily="18" charset="0"/>
                        <a:ea typeface="Cambria Math" panose="02040503050406030204" pitchFamily="18" charset="0"/>
                      </a:rPr>
                      <m:t>=</m:t>
                    </m:r>
                    <m:f>
                      <m:fPr>
                        <m:ctrlPr>
                          <a:rPr lang="pl-PL" sz="2400" i="1" smtClean="0">
                            <a:latin typeface="Cambria Math" panose="02040503050406030204" pitchFamily="18" charset="0"/>
                            <a:ea typeface="Cambria Math" panose="02040503050406030204" pitchFamily="18" charset="0"/>
                          </a:rPr>
                        </m:ctrlPr>
                      </m:fPr>
                      <m:num>
                        <m:r>
                          <a:rPr lang="pl-PL" sz="2400" b="0" i="1" smtClean="0">
                            <a:latin typeface="Cambria Math" panose="02040503050406030204" pitchFamily="18" charset="0"/>
                            <a:ea typeface="Cambria Math" panose="02040503050406030204" pitchFamily="18" charset="0"/>
                          </a:rPr>
                          <m:t>2</m:t>
                        </m:r>
                        <m:r>
                          <a:rPr lang="pl-PL" sz="2400" b="0" i="1" smtClean="0">
                            <a:latin typeface="Cambria Math" panose="02040503050406030204" pitchFamily="18" charset="0"/>
                            <a:ea typeface="Cambria Math" panose="02040503050406030204" pitchFamily="18" charset="0"/>
                          </a:rPr>
                          <m:t>𝐺𝑀𝑘𝑚𝑟</m:t>
                        </m:r>
                      </m:num>
                      <m:den>
                        <m:sSup>
                          <m:sSupPr>
                            <m:ctrlPr>
                              <a:rPr lang="pl-PL" sz="2400" i="1" smtClean="0">
                                <a:latin typeface="Cambria Math" panose="02040503050406030204" pitchFamily="18" charset="0"/>
                                <a:ea typeface="Cambria Math" panose="02040503050406030204" pitchFamily="18" charset="0"/>
                              </a:rPr>
                            </m:ctrlPr>
                          </m:sSupPr>
                          <m:e>
                            <m:r>
                              <a:rPr lang="pl-PL" sz="2400" b="0" i="1" smtClean="0">
                                <a:latin typeface="Cambria Math" panose="02040503050406030204" pitchFamily="18" charset="0"/>
                                <a:ea typeface="Cambria Math" panose="02040503050406030204" pitchFamily="18" charset="0"/>
                              </a:rPr>
                              <m:t>𝑑</m:t>
                            </m:r>
                          </m:e>
                          <m:sup>
                            <m:r>
                              <a:rPr lang="pl-PL" sz="2400" b="0" i="1" smtClean="0">
                                <a:latin typeface="Cambria Math" panose="02040503050406030204" pitchFamily="18" charset="0"/>
                                <a:ea typeface="Cambria Math" panose="02040503050406030204" pitchFamily="18" charset="0"/>
                              </a:rPr>
                              <m:t>3</m:t>
                            </m:r>
                          </m:sup>
                        </m:sSup>
                      </m:den>
                    </m:f>
                  </m:oMath>
                </a14:m>
                <a:r>
                  <a:rPr lang="pl-PL" sz="2400" dirty="0"/>
                  <a:t> = 1,27 </a:t>
                </a:r>
                <a14:m>
                  <m:oMath xmlns:m="http://schemas.openxmlformats.org/officeDocument/2006/math">
                    <m:r>
                      <a:rPr lang="pl-PL" sz="2400" i="1" dirty="0">
                        <a:latin typeface="Cambria Math" panose="02040503050406030204" pitchFamily="18" charset="0"/>
                        <a:ea typeface="Cambria Math" panose="02040503050406030204" pitchFamily="18" charset="0"/>
                      </a:rPr>
                      <m:t>∙</m:t>
                    </m:r>
                    <m:sSup>
                      <m:sSupPr>
                        <m:ctrlPr>
                          <a:rPr lang="pl-PL" sz="2400" i="1" dirty="0">
                            <a:latin typeface="Cambria Math" panose="02040503050406030204" pitchFamily="18" charset="0"/>
                            <a:ea typeface="Cambria Math" panose="02040503050406030204" pitchFamily="18" charset="0"/>
                          </a:rPr>
                        </m:ctrlPr>
                      </m:sSupPr>
                      <m:e>
                        <m:r>
                          <a:rPr lang="pl-PL" sz="2400" i="1" dirty="0">
                            <a:latin typeface="Cambria Math" panose="02040503050406030204" pitchFamily="18" charset="0"/>
                            <a:ea typeface="Cambria Math" panose="02040503050406030204" pitchFamily="18" charset="0"/>
                          </a:rPr>
                          <m:t>10</m:t>
                        </m:r>
                      </m:e>
                      <m:sup>
                        <m:r>
                          <a:rPr lang="pl-PL" sz="2400" i="1" dirty="0">
                            <a:latin typeface="Cambria Math" panose="02040503050406030204" pitchFamily="18" charset="0"/>
                            <a:ea typeface="Cambria Math" panose="02040503050406030204" pitchFamily="18" charset="0"/>
                          </a:rPr>
                          <m:t>−11</m:t>
                        </m:r>
                      </m:sup>
                    </m:sSup>
                  </m:oMath>
                </a14:m>
                <a:r>
                  <a:rPr lang="pl-PL" sz="2400" dirty="0"/>
                  <a:t> N  </a:t>
                </a:r>
              </a:p>
            </p:txBody>
          </p:sp>
        </mc:Choice>
        <mc:Fallback>
          <p:sp>
            <p:nvSpPr>
              <p:cNvPr id="8" name="TextBox 7">
                <a:extLst>
                  <a:ext uri="{FF2B5EF4-FFF2-40B4-BE49-F238E27FC236}">
                    <a16:creationId xmlns:a16="http://schemas.microsoft.com/office/drawing/2014/main" id="{DC6990B7-913D-4EEE-987B-74742B71C47E}"/>
                  </a:ext>
                </a:extLst>
              </p:cNvPr>
              <p:cNvSpPr txBox="1">
                <a:spLocks noRot="1" noChangeAspect="1" noMove="1" noResize="1" noEditPoints="1" noAdjustHandles="1" noChangeArrowheads="1" noChangeShapeType="1" noTextEdit="1"/>
              </p:cNvSpPr>
              <p:nvPr/>
            </p:nvSpPr>
            <p:spPr>
              <a:xfrm>
                <a:off x="239192" y="4595581"/>
                <a:ext cx="4998128" cy="624273"/>
              </a:xfrm>
              <a:prstGeom prst="rect">
                <a:avLst/>
              </a:prstGeom>
              <a:blipFill>
                <a:blip r:embed="rId4"/>
                <a:stretch>
                  <a:fillRect b="-9804"/>
                </a:stretch>
              </a:blipFill>
            </p:spPr>
            <p:txBody>
              <a:bodyPr/>
              <a:lstStyle/>
              <a:p>
                <a:r>
                  <a:rPr lang="pl-PL">
                    <a:noFill/>
                  </a:rPr>
                  <a:t> </a:t>
                </a:r>
              </a:p>
            </p:txBody>
          </p:sp>
        </mc:Fallback>
      </mc:AlternateContent>
      <p:sp>
        <p:nvSpPr>
          <p:cNvPr id="9" name="Title 1">
            <a:extLst>
              <a:ext uri="{FF2B5EF4-FFF2-40B4-BE49-F238E27FC236}">
                <a16:creationId xmlns:a16="http://schemas.microsoft.com/office/drawing/2014/main" id="{DD1B8C98-DFF3-47B0-9C87-EE0883ACB1D3}"/>
              </a:ext>
            </a:extLst>
          </p:cNvPr>
          <p:cNvSpPr txBox="1">
            <a:spLocks/>
          </p:cNvSpPr>
          <p:nvPr/>
        </p:nvSpPr>
        <p:spPr>
          <a:xfrm>
            <a:off x="685800" y="576351"/>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Zadanie 1</a:t>
            </a:r>
            <a:endParaRPr lang="pl-PL" dirty="0">
              <a:latin typeface="Pricedown" panose="02000400000000000000" pitchFamily="2" charset="-18"/>
            </a:endParaRPr>
          </a:p>
        </p:txBody>
      </p:sp>
      <p:sp>
        <p:nvSpPr>
          <p:cNvPr id="10" name="Title 1">
            <a:extLst>
              <a:ext uri="{FF2B5EF4-FFF2-40B4-BE49-F238E27FC236}">
                <a16:creationId xmlns:a16="http://schemas.microsoft.com/office/drawing/2014/main" id="{52F11A53-6A2A-4478-98CF-7F4FCD63FF3B}"/>
              </a:ext>
            </a:extLst>
          </p:cNvPr>
          <p:cNvSpPr txBox="1">
            <a:spLocks/>
          </p:cNvSpPr>
          <p:nvPr/>
        </p:nvSpPr>
        <p:spPr>
          <a:xfrm>
            <a:off x="434501" y="5090924"/>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Zadanie 1I</a:t>
            </a:r>
            <a:endParaRPr lang="pl-PL" dirty="0">
              <a:latin typeface="Pricedown" panose="02000400000000000000" pitchFamily="2" charset="-18"/>
            </a:endParaRPr>
          </a:p>
        </p:txBody>
      </p:sp>
      <p:sp>
        <p:nvSpPr>
          <p:cNvPr id="12" name="Rectangle 11">
            <a:extLst>
              <a:ext uri="{FF2B5EF4-FFF2-40B4-BE49-F238E27FC236}">
                <a16:creationId xmlns:a16="http://schemas.microsoft.com/office/drawing/2014/main" id="{3DD348D3-FCC7-4CFB-90D4-644C5CE54DD7}"/>
              </a:ext>
            </a:extLst>
          </p:cNvPr>
          <p:cNvSpPr/>
          <p:nvPr/>
        </p:nvSpPr>
        <p:spPr>
          <a:xfrm>
            <a:off x="496139" y="6047332"/>
            <a:ext cx="5613396" cy="369332"/>
          </a:xfrm>
          <a:prstGeom prst="rect">
            <a:avLst/>
          </a:prstGeom>
        </p:spPr>
        <p:txBody>
          <a:bodyPr wrap="none">
            <a:spAutoFit/>
          </a:bodyPr>
          <a:lstStyle/>
          <a:p>
            <a:r>
              <a:rPr lang="pl-PL" dirty="0"/>
              <a:t>Jakie jest przyspieszenie pływowe na całej średnicy Ziemi?</a:t>
            </a:r>
          </a:p>
        </p:txBody>
      </p:sp>
    </p:spTree>
    <p:extLst>
      <p:ext uri="{BB962C8B-B14F-4D97-AF65-F5344CB8AC3E}">
        <p14:creationId xmlns:p14="http://schemas.microsoft.com/office/powerpoint/2010/main" val="89766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3412E-8D95-436B-AF56-F54E2FD06CF3}"/>
              </a:ext>
            </a:extLst>
          </p:cNvPr>
          <p:cNvSpPr txBox="1">
            <a:spLocks/>
          </p:cNvSpPr>
          <p:nvPr/>
        </p:nvSpPr>
        <p:spPr>
          <a:xfrm>
            <a:off x="740279" y="142077"/>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latin typeface="Pricedown Bl" panose="020B0A06000202080104" pitchFamily="34" charset="-18"/>
              </a:rPr>
              <a:t>LITERATURA:</a:t>
            </a:r>
            <a:endParaRPr lang="pl-PL" dirty="0"/>
          </a:p>
        </p:txBody>
      </p:sp>
      <p:sp>
        <p:nvSpPr>
          <p:cNvPr id="3" name="Rectangle 2">
            <a:extLst>
              <a:ext uri="{FF2B5EF4-FFF2-40B4-BE49-F238E27FC236}">
                <a16:creationId xmlns:a16="http://schemas.microsoft.com/office/drawing/2014/main" id="{3E254FF6-0622-466D-A02A-35768EB385A7}"/>
              </a:ext>
            </a:extLst>
          </p:cNvPr>
          <p:cNvSpPr/>
          <p:nvPr/>
        </p:nvSpPr>
        <p:spPr>
          <a:xfrm>
            <a:off x="633746" y="975437"/>
            <a:ext cx="8678929" cy="1477328"/>
          </a:xfrm>
          <a:prstGeom prst="rect">
            <a:avLst/>
          </a:prstGeom>
        </p:spPr>
        <p:txBody>
          <a:bodyPr wrap="square">
            <a:spAutoFit/>
          </a:bodyPr>
          <a:lstStyle/>
          <a:p>
            <a:pPr marL="342900" indent="-342900">
              <a:buAutoNum type="arabicPeriod"/>
            </a:pPr>
            <a:r>
              <a:rPr lang="pl-PL" dirty="0" err="1">
                <a:hlinkClick r:id="rId2"/>
              </a:rPr>
              <a:t>S.Wierzbiński</a:t>
            </a:r>
            <a:r>
              <a:rPr lang="pl-PL" dirty="0">
                <a:hlinkClick r:id="rId2"/>
              </a:rPr>
              <a:t>, Mechanika Nieba, Warszawa 1973</a:t>
            </a:r>
          </a:p>
          <a:p>
            <a:pPr marL="342900" indent="-342900">
              <a:buAutoNum type="arabicPeriod"/>
            </a:pPr>
            <a:r>
              <a:rPr lang="pl-PL" dirty="0">
                <a:hlinkClick r:id="rId2"/>
              </a:rPr>
              <a:t>https://en.wikipedia.org/wiki/Tide</a:t>
            </a:r>
            <a:endParaRPr lang="pl-PL" dirty="0"/>
          </a:p>
          <a:p>
            <a:pPr marL="342900" indent="-342900">
              <a:buAutoNum type="arabicPeriod"/>
            </a:pPr>
            <a:r>
              <a:rPr lang="pl-PL" dirty="0">
                <a:hlinkClick r:id="rId3"/>
              </a:rPr>
              <a:t>https://pl.wikipedia.org/wiki/Pływ_kwadraturowy</a:t>
            </a:r>
            <a:endParaRPr lang="pl-PL" dirty="0"/>
          </a:p>
          <a:p>
            <a:pPr marL="342900" indent="-342900">
              <a:buAutoNum type="arabicPeriod"/>
            </a:pPr>
            <a:r>
              <a:rPr lang="pl-PL" dirty="0">
                <a:hlinkClick r:id="rId4"/>
              </a:rPr>
              <a:t>https://pl.wikipedia.org/wiki/Pływ_syzygijny</a:t>
            </a:r>
            <a:endParaRPr lang="pl-PL" dirty="0"/>
          </a:p>
          <a:p>
            <a:pPr marL="342900" indent="-342900">
              <a:buAutoNum type="arabicPeriod"/>
            </a:pPr>
            <a:r>
              <a:rPr lang="pl-PL" dirty="0"/>
              <a:t>https://pl.wikipedia.org/wiki/Siła_pływowa</a:t>
            </a:r>
          </a:p>
        </p:txBody>
      </p:sp>
    </p:spTree>
    <p:extLst>
      <p:ext uri="{BB962C8B-B14F-4D97-AF65-F5344CB8AC3E}">
        <p14:creationId xmlns:p14="http://schemas.microsoft.com/office/powerpoint/2010/main" val="1004017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E0266-B881-45A4-9F12-F1342D757A00}"/>
              </a:ext>
            </a:extLst>
          </p:cNvPr>
          <p:cNvSpPr>
            <a:spLocks noGrp="1"/>
          </p:cNvSpPr>
          <p:nvPr>
            <p:ph type="title"/>
          </p:nvPr>
        </p:nvSpPr>
        <p:spPr/>
        <p:txBody>
          <a:bodyPr/>
          <a:lstStyle/>
          <a:p>
            <a:r>
              <a:rPr lang="pl-PL" sz="3600">
                <a:latin typeface="Pricedown Bl" panose="020B0A06000202080104" pitchFamily="34" charset="-18"/>
              </a:rPr>
              <a:t>Pływy</a:t>
            </a:r>
            <a:br>
              <a:rPr lang="pl-PL"/>
            </a:br>
            <a:endParaRPr lang="pl-PL" dirty="0"/>
          </a:p>
        </p:txBody>
      </p:sp>
      <p:sp>
        <p:nvSpPr>
          <p:cNvPr id="3" name="Content Placeholder 2">
            <a:extLst>
              <a:ext uri="{FF2B5EF4-FFF2-40B4-BE49-F238E27FC236}">
                <a16:creationId xmlns:a16="http://schemas.microsoft.com/office/drawing/2014/main" id="{29250241-A747-4AB5-8CCC-D5261B4BA2CD}"/>
              </a:ext>
            </a:extLst>
          </p:cNvPr>
          <p:cNvSpPr>
            <a:spLocks noGrp="1"/>
          </p:cNvSpPr>
          <p:nvPr>
            <p:ph idx="1"/>
          </p:nvPr>
        </p:nvSpPr>
        <p:spPr>
          <a:xfrm>
            <a:off x="499231" y="1276617"/>
            <a:ext cx="5596769" cy="5216258"/>
          </a:xfrm>
        </p:spPr>
        <p:txBody>
          <a:bodyPr>
            <a:noAutofit/>
          </a:bodyPr>
          <a:lstStyle/>
          <a:p>
            <a:pPr marL="0" indent="0">
              <a:buNone/>
            </a:pPr>
            <a:r>
              <a:rPr lang="pl-PL" sz="1800" dirty="0"/>
              <a:t>Pływy – jest to opadanie i podnoszenie się poziomu morza spowodowane przez siły grawitacji wywierane przez Księżyc i Słońce oraz przez obrót Ziemi</a:t>
            </a:r>
          </a:p>
          <a:p>
            <a:pPr marL="0" indent="0">
              <a:buNone/>
            </a:pPr>
            <a:r>
              <a:rPr lang="pl-PL" sz="1800" dirty="0"/>
              <a:t>Na czas i amplitudę pływów w danej lokalizacji maja wpływ </a:t>
            </a:r>
          </a:p>
          <a:p>
            <a:r>
              <a:rPr lang="pl-PL" sz="1800" dirty="0"/>
              <a:t>Ustawienie Słońca i Księżyca;</a:t>
            </a:r>
          </a:p>
          <a:p>
            <a:r>
              <a:rPr lang="pl-PL" sz="1800" dirty="0"/>
              <a:t>Wzór fal w głębokim oceanie;</a:t>
            </a:r>
          </a:p>
          <a:p>
            <a:r>
              <a:rPr lang="pl-PL" sz="1800" dirty="0"/>
              <a:t>Układy </a:t>
            </a:r>
            <a:r>
              <a:rPr lang="pl-PL" sz="1800" dirty="0" err="1"/>
              <a:t>amididromiczne</a:t>
            </a:r>
            <a:r>
              <a:rPr lang="pl-PL" sz="1800" dirty="0"/>
              <a:t> oceanów;</a:t>
            </a:r>
          </a:p>
          <a:p>
            <a:r>
              <a:rPr lang="pl-PL" sz="1800" dirty="0"/>
              <a:t>Kształt linii brzegowej;</a:t>
            </a:r>
          </a:p>
          <a:p>
            <a:r>
              <a:rPr lang="pl-PL" sz="1800" dirty="0"/>
              <a:t>Batymetria brzegowa</a:t>
            </a:r>
          </a:p>
          <a:p>
            <a:pPr marL="0" indent="0">
              <a:buNone/>
            </a:pPr>
            <a:r>
              <a:rPr lang="pl-PL" sz="1800" dirty="0"/>
              <a:t>Zjawiska pływowe nie są ograniczone tylko i wyłącznie do oceanów, ale mogą wystąpić w innych systemach gdziekolwiek obecne jest pole grawitacyjne które zmienia się w czasie i przestrzeni. Na przykład na stałą część Ziemi wpływają pływy, choć nie jest to tak łatwo widoczne jak ruchy pływowe wody.</a:t>
            </a:r>
          </a:p>
        </p:txBody>
      </p:sp>
      <p:pic>
        <p:nvPicPr>
          <p:cNvPr id="1026" name="Picture 2" descr="Bay_of_Fundy_High_Tide.jpg (300×450)">
            <a:extLst>
              <a:ext uri="{FF2B5EF4-FFF2-40B4-BE49-F238E27FC236}">
                <a16:creationId xmlns:a16="http://schemas.microsoft.com/office/drawing/2014/main" id="{50552932-0964-4B6F-B750-ED30CFE6A5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78829" y="1027906"/>
            <a:ext cx="2857500" cy="42862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ay_of_Fundy_Low_Tide.jpg (300×450)">
            <a:extLst>
              <a:ext uri="{FF2B5EF4-FFF2-40B4-BE49-F238E27FC236}">
                <a16:creationId xmlns:a16="http://schemas.microsoft.com/office/drawing/2014/main" id="{CA236141-25CA-49C3-A0ED-272D8FF187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8664" y="1039938"/>
            <a:ext cx="28575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116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692EC6-977E-475D-B2DE-02D5CFD97E99}"/>
              </a:ext>
            </a:extLst>
          </p:cNvPr>
          <p:cNvSpPr>
            <a:spLocks noGrp="1"/>
          </p:cNvSpPr>
          <p:nvPr>
            <p:ph idx="1"/>
          </p:nvPr>
        </p:nvSpPr>
        <p:spPr>
          <a:xfrm>
            <a:off x="838200" y="1518784"/>
            <a:ext cx="4567989" cy="2886352"/>
          </a:xfrm>
        </p:spPr>
        <p:txBody>
          <a:bodyPr>
            <a:normAutofit/>
          </a:bodyPr>
          <a:lstStyle/>
          <a:p>
            <a:pPr marL="0" indent="0">
              <a:buNone/>
            </a:pPr>
            <a:r>
              <a:rPr lang="pl-PL" sz="1800" dirty="0"/>
              <a:t>Składowe pływowe są wynikiem wielu wpływów wpływających na zmiany pływowe w pewnych okresach czasu.</a:t>
            </a:r>
          </a:p>
          <a:p>
            <a:pPr marL="0" indent="0">
              <a:buNone/>
            </a:pPr>
            <a:r>
              <a:rPr lang="pl-PL" sz="1800" dirty="0"/>
              <a:t>Podstawowe składniki:</a:t>
            </a:r>
          </a:p>
          <a:p>
            <a:r>
              <a:rPr lang="pl-PL" sz="1800" dirty="0"/>
              <a:t>Obrót ziemi</a:t>
            </a:r>
          </a:p>
          <a:p>
            <a:r>
              <a:rPr lang="pl-PL" sz="1800" dirty="0"/>
              <a:t>Położenie Księżyca i Słońca względem ziemi</a:t>
            </a:r>
          </a:p>
          <a:p>
            <a:r>
              <a:rPr lang="pl-PL" sz="1800" dirty="0"/>
              <a:t>Wysokość księżyca nad równikiem Ziemi </a:t>
            </a:r>
          </a:p>
          <a:p>
            <a:r>
              <a:rPr lang="pl-PL" sz="1800" dirty="0"/>
              <a:t>Batymetria</a:t>
            </a:r>
          </a:p>
          <a:p>
            <a:pPr marL="0" indent="0">
              <a:buNone/>
            </a:pPr>
            <a:endParaRPr lang="pl-PL" sz="1800" dirty="0"/>
          </a:p>
        </p:txBody>
      </p:sp>
      <p:sp>
        <p:nvSpPr>
          <p:cNvPr id="4" name="Title 1">
            <a:extLst>
              <a:ext uri="{FF2B5EF4-FFF2-40B4-BE49-F238E27FC236}">
                <a16:creationId xmlns:a16="http://schemas.microsoft.com/office/drawing/2014/main" id="{14D77725-01C5-4906-8D8B-8556AACE7036}"/>
              </a:ext>
            </a:extLst>
          </p:cNvPr>
          <p:cNvSpPr>
            <a:spLocks noGrp="1"/>
          </p:cNvSpPr>
          <p:nvPr>
            <p:ph type="title"/>
          </p:nvPr>
        </p:nvSpPr>
        <p:spPr>
          <a:xfrm>
            <a:off x="749423" y="105501"/>
            <a:ext cx="10515600" cy="833360"/>
          </a:xfrm>
        </p:spPr>
        <p:txBody>
          <a:bodyPr>
            <a:normAutofit/>
          </a:bodyPr>
          <a:lstStyle/>
          <a:p>
            <a:r>
              <a:rPr lang="pl-PL" sz="3600" dirty="0">
                <a:latin typeface="Pricedown Bl" panose="020B0A06000202080104" pitchFamily="34" charset="-18"/>
              </a:rPr>
              <a:t>Pływy</a:t>
            </a:r>
            <a:endParaRPr lang="pl-PL" dirty="0"/>
          </a:p>
        </p:txBody>
      </p:sp>
      <p:sp>
        <p:nvSpPr>
          <p:cNvPr id="5" name="Title 1">
            <a:extLst>
              <a:ext uri="{FF2B5EF4-FFF2-40B4-BE49-F238E27FC236}">
                <a16:creationId xmlns:a16="http://schemas.microsoft.com/office/drawing/2014/main" id="{6B56DCDA-50EA-4087-8AED-0205D0F16CFB}"/>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Składniki pływowe</a:t>
            </a:r>
            <a:endParaRPr lang="pl-PL" dirty="0">
              <a:latin typeface="Pricedown" panose="02000400000000000000" pitchFamily="2" charset="-18"/>
            </a:endParaRPr>
          </a:p>
        </p:txBody>
      </p:sp>
      <p:sp>
        <p:nvSpPr>
          <p:cNvPr id="19" name="Content Placeholder 2">
            <a:extLst>
              <a:ext uri="{FF2B5EF4-FFF2-40B4-BE49-F238E27FC236}">
                <a16:creationId xmlns:a16="http://schemas.microsoft.com/office/drawing/2014/main" id="{3AC4CBD4-35DF-4D45-8884-C12E2351FF19}"/>
              </a:ext>
            </a:extLst>
          </p:cNvPr>
          <p:cNvSpPr txBox="1">
            <a:spLocks/>
          </p:cNvSpPr>
          <p:nvPr/>
        </p:nvSpPr>
        <p:spPr>
          <a:xfrm>
            <a:off x="838200" y="4405136"/>
            <a:ext cx="4808621" cy="2347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pl-PL" sz="1800" dirty="0"/>
              <a:t>W większości lokalizacji głównym sprawdzą pływów jest księżyc pół-dobowy składnik znany jako M2. Jego okres wynosi ok 12 godzin i 25,2 minuty, dokładnie połowa księżycowego dnia pływowego, który jest średnim czasem oddzielającym jeden księżycowy zenit od następnego, a zatem jest to czas potrzebny Ziemi na obrót w stosunku do Księżyca</a:t>
            </a:r>
          </a:p>
        </p:txBody>
      </p:sp>
      <p:pic>
        <p:nvPicPr>
          <p:cNvPr id="3074" name="Picture 2" descr="https://upload.wikimedia.org/wikipedia/commons/thumb/e/eb/Tide_overview.svg/1024px-Tide_overview.svg.png">
            <a:extLst>
              <a:ext uri="{FF2B5EF4-FFF2-40B4-BE49-F238E27FC236}">
                <a16:creationId xmlns:a16="http://schemas.microsoft.com/office/drawing/2014/main" id="{DB8616D6-9875-43F6-9EC6-B7DB63BE10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5579" y="672408"/>
            <a:ext cx="6929773" cy="5718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9428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D593281-0431-4416-BDFF-8811D005CDB9}"/>
              </a:ext>
            </a:extLst>
          </p:cNvPr>
          <p:cNvSpPr>
            <a:spLocks noGrp="1"/>
          </p:cNvSpPr>
          <p:nvPr>
            <p:ph type="title"/>
          </p:nvPr>
        </p:nvSpPr>
        <p:spPr>
          <a:xfrm>
            <a:off x="749423" y="105501"/>
            <a:ext cx="10515600" cy="833360"/>
          </a:xfrm>
        </p:spPr>
        <p:txBody>
          <a:bodyPr>
            <a:normAutofit/>
          </a:bodyPr>
          <a:lstStyle/>
          <a:p>
            <a:r>
              <a:rPr lang="pl-PL" sz="3600" dirty="0">
                <a:latin typeface="Pricedown Bl" panose="020B0A06000202080104" pitchFamily="34" charset="-18"/>
              </a:rPr>
              <a:t>Pływy</a:t>
            </a:r>
            <a:endParaRPr lang="pl-PL" dirty="0"/>
          </a:p>
        </p:txBody>
      </p:sp>
      <p:sp>
        <p:nvSpPr>
          <p:cNvPr id="17" name="Title 1">
            <a:extLst>
              <a:ext uri="{FF2B5EF4-FFF2-40B4-BE49-F238E27FC236}">
                <a16:creationId xmlns:a16="http://schemas.microsoft.com/office/drawing/2014/main" id="{55D7527F-8A05-47A8-A5B7-9DC828EEE8CF}"/>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Składniki pływowe</a:t>
            </a:r>
            <a:endParaRPr lang="pl-PL" dirty="0">
              <a:latin typeface="Pricedown" panose="02000400000000000000" pitchFamily="2" charset="-18"/>
            </a:endParaRPr>
          </a:p>
        </p:txBody>
      </p:sp>
      <p:sp>
        <p:nvSpPr>
          <p:cNvPr id="20" name="Content Placeholder 2">
            <a:extLst>
              <a:ext uri="{FF2B5EF4-FFF2-40B4-BE49-F238E27FC236}">
                <a16:creationId xmlns:a16="http://schemas.microsoft.com/office/drawing/2014/main" id="{4D98E2F0-2855-41FF-8520-74BDCA75F56D}"/>
              </a:ext>
            </a:extLst>
          </p:cNvPr>
          <p:cNvSpPr txBox="1">
            <a:spLocks/>
          </p:cNvSpPr>
          <p:nvPr/>
        </p:nvSpPr>
        <p:spPr>
          <a:xfrm>
            <a:off x="656459" y="1726104"/>
            <a:ext cx="7284383" cy="513189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800" dirty="0"/>
              <a:t>Księżyc krąży wokół Ziemi w tym samym kierunku, w którym Ziemia obraca się wokół własnej osi, więc Księżyc powraca w tym samym miejscu na niebie, trwa to nieco ponad dzień - około 24 godzin i 50 minut. W tym czasie kulminacja minęła raz (pod kątem godzinnym odpowiednio 00:00 i 12:00), więc w wielu miejscach okres najsilniejszego wymuszania pływów to około 12 godzin i 25 minut. Moment największej przypływu niekoniecznie jest wtedy, gdy Księżyc jest najbliżej zenitu lub nadiru, ale okres forsowania wciąż determinuje czas pomiędzy przypływami.</a:t>
            </a:r>
          </a:p>
          <a:p>
            <a:pPr marL="0" indent="0">
              <a:buNone/>
            </a:pPr>
            <a:r>
              <a:rPr lang="pl-PL" sz="1800" dirty="0"/>
              <a:t>Ponieważ pole grawitacyjne stworzone przez Księżyc słabnie z odległością od Księżyca, wywiera nieco silniejszą niż przeciętna siłę z boku Ziemi skierowaną ku Księżycowi i nieco słabszą siłę po przeciwnej stronie. Księżyc ma tendencję do "rozciągania" Ziemi nieco wzdłuż linii łączącej dwa ciała. Solidna Ziemia trochę się odkształca, ale woda oceaniczna, będąc płynna, może poruszać się znacznie bardziej w odpowiedzi na siłę pływową, szczególnie w poziomie. Gdy Ziemia się obraca, wielkość i kierunek siły pływowej w dowolnym punkcie na powierzchni Ziemi zmienia się nieustannie; chociaż ocean nigdy nie osiąga równowagi - nigdy nie ma czasu, aby płyn "nadrobił" stan, który ostatecznie osiągnie, jeśli siła pływów będzie stała - zmieniająca się siła pływowa powoduje jednak rytmiczne zmiany wysokości powierzchni morza.</a:t>
            </a:r>
          </a:p>
        </p:txBody>
      </p:sp>
      <p:pic>
        <p:nvPicPr>
          <p:cNvPr id="21" name="Picture 2" descr="Tidalwaves1.gif (304×256)">
            <a:extLst>
              <a:ext uri="{FF2B5EF4-FFF2-40B4-BE49-F238E27FC236}">
                <a16:creationId xmlns:a16="http://schemas.microsoft.com/office/drawing/2014/main" id="{92AF8547-5C36-4AD7-86DB-0524DAB9CF8F}"/>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904748" y="1726104"/>
            <a:ext cx="4236752" cy="3567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1056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18430A-9F33-4D80-878F-A2F7EEF5FF79}"/>
              </a:ext>
            </a:extLst>
          </p:cNvPr>
          <p:cNvSpPr>
            <a:spLocks noGrp="1"/>
          </p:cNvSpPr>
          <p:nvPr>
            <p:ph type="title"/>
          </p:nvPr>
        </p:nvSpPr>
        <p:spPr>
          <a:xfrm>
            <a:off x="749423" y="105501"/>
            <a:ext cx="10515600" cy="833360"/>
          </a:xfrm>
        </p:spPr>
        <p:txBody>
          <a:bodyPr>
            <a:normAutofit/>
          </a:bodyPr>
          <a:lstStyle/>
          <a:p>
            <a:r>
              <a:rPr lang="pl-PL" sz="3600" dirty="0">
                <a:latin typeface="Pricedown Bl" panose="020B0A06000202080104" pitchFamily="34" charset="-18"/>
              </a:rPr>
              <a:t>Pływy</a:t>
            </a:r>
            <a:endParaRPr lang="pl-PL" dirty="0"/>
          </a:p>
        </p:txBody>
      </p:sp>
      <p:sp>
        <p:nvSpPr>
          <p:cNvPr id="20" name="Title 1">
            <a:extLst>
              <a:ext uri="{FF2B5EF4-FFF2-40B4-BE49-F238E27FC236}">
                <a16:creationId xmlns:a16="http://schemas.microsoft.com/office/drawing/2014/main" id="{3B559A4E-D5E8-48C5-B01F-6895ECF064AA}"/>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Średni dobowy zakres</a:t>
            </a:r>
            <a:endParaRPr lang="pl-PL" dirty="0">
              <a:latin typeface="Pricedown" panose="02000400000000000000" pitchFamily="2" charset="-18"/>
            </a:endParaRPr>
          </a:p>
        </p:txBody>
      </p:sp>
      <p:sp>
        <p:nvSpPr>
          <p:cNvPr id="21" name="Content Placeholder 2">
            <a:extLst>
              <a:ext uri="{FF2B5EF4-FFF2-40B4-BE49-F238E27FC236}">
                <a16:creationId xmlns:a16="http://schemas.microsoft.com/office/drawing/2014/main" id="{B3E5CA6B-97B8-43DB-A56B-828DF0F321CC}"/>
              </a:ext>
            </a:extLst>
          </p:cNvPr>
          <p:cNvSpPr txBox="1">
            <a:spLocks/>
          </p:cNvSpPr>
          <p:nvPr/>
        </p:nvSpPr>
        <p:spPr>
          <a:xfrm>
            <a:off x="415827" y="1590583"/>
            <a:ext cx="6346923" cy="51318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800" dirty="0"/>
              <a:t>Średni dobowy zakres (różnica wysokości między wysokimi niskimi wodami przez około pół dnia) zmienia się w cyklu dwutygodniowym. Około dwa razy w miesiącu, wokół nowiu i pełni księżyca, kiedy Słońce, Księżyc i Ziemia tworzą linię(pływ </a:t>
            </a:r>
            <a:r>
              <a:rPr lang="pl-PL" sz="1800" dirty="0" err="1"/>
              <a:t>syzygijny</a:t>
            </a:r>
            <a:r>
              <a:rPr lang="pl-PL" sz="1800" dirty="0"/>
              <a:t>) ,siła pływów spowodowana słońcem wzmacnia ją dzięki Księżycowi. Zasięg pływów jest wtedy maksymalny; to się nazywa wiosenna fala.</a:t>
            </a:r>
          </a:p>
          <a:p>
            <a:pPr marL="0" indent="0">
              <a:buNone/>
            </a:pPr>
            <a:r>
              <a:rPr lang="pl-PL" sz="1800" dirty="0"/>
              <a:t>Kiedy Księżyc jest w pierwszym kwartale lub w trzeciej ćwiartce, Słońce i Księżyc są oddzielone o 90 ° od Ziemi, a energia pływów słonecznych częściowo anuluje Księżyc. W tych punktach cyklu księżycowego zasięg fali jest minimalny(pływ kwadraturowy)</a:t>
            </a:r>
          </a:p>
          <a:p>
            <a:pPr marL="0" indent="0">
              <a:buNone/>
            </a:pPr>
            <a:r>
              <a:rPr lang="pl-PL" sz="1800" dirty="0"/>
              <a:t>Wiosenne pływy powodują, że wysokie wody są wyższe od średniej, a niskie wody niższe od średniej, czas "luzu wodnego" krótszy niż średni i silniejsze prądy pływowe niż średnie. Pływy kwadraturowe powodują mniej skrajne warunki pływowe. </a:t>
            </a:r>
          </a:p>
        </p:txBody>
      </p:sp>
      <p:pic>
        <p:nvPicPr>
          <p:cNvPr id="2052" name="Picture 4" descr="https://upload.wikimedia.org/wikipedia/commons/thumb/d/d5/Tide_schematic.svg/570px-Tide_schematic.svg.png">
            <a:extLst>
              <a:ext uri="{FF2B5EF4-FFF2-40B4-BE49-F238E27FC236}">
                <a16:creationId xmlns:a16="http://schemas.microsoft.com/office/drawing/2014/main" id="{8957152E-662D-468A-BA7E-74114BFD92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2750" y="1909762"/>
            <a:ext cx="5429250" cy="3038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137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F94030EA-71FE-4313-A253-360E155341B3}"/>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a:latin typeface="Pricedown Bl" panose="020B0A06000202080104" pitchFamily="34" charset="-18"/>
              </a:rPr>
              <a:t>Pływy</a:t>
            </a:r>
            <a:endParaRPr lang="pl-PL" dirty="0"/>
          </a:p>
        </p:txBody>
      </p:sp>
      <p:sp>
        <p:nvSpPr>
          <p:cNvPr id="18" name="Title 1">
            <a:extLst>
              <a:ext uri="{FF2B5EF4-FFF2-40B4-BE49-F238E27FC236}">
                <a16:creationId xmlns:a16="http://schemas.microsoft.com/office/drawing/2014/main" id="{AB478182-F047-4F8A-B6E5-16E14F155D81}"/>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Pływ kwadraturowy</a:t>
            </a:r>
            <a:endParaRPr lang="pl-PL" dirty="0">
              <a:latin typeface="Pricedown" panose="02000400000000000000" pitchFamily="2" charset="-18"/>
            </a:endParaRPr>
          </a:p>
        </p:txBody>
      </p:sp>
      <p:sp>
        <p:nvSpPr>
          <p:cNvPr id="19" name="Content Placeholder 2">
            <a:extLst>
              <a:ext uri="{FF2B5EF4-FFF2-40B4-BE49-F238E27FC236}">
                <a16:creationId xmlns:a16="http://schemas.microsoft.com/office/drawing/2014/main" id="{60D522AB-1108-49F7-B0C9-B7F042D4EAB2}"/>
              </a:ext>
            </a:extLst>
          </p:cNvPr>
          <p:cNvSpPr txBox="1">
            <a:spLocks/>
          </p:cNvSpPr>
          <p:nvPr/>
        </p:nvSpPr>
        <p:spPr>
          <a:xfrm>
            <a:off x="415827" y="1590583"/>
            <a:ext cx="6346923" cy="51318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pl-PL" sz="1800" dirty="0"/>
          </a:p>
        </p:txBody>
      </p:sp>
      <p:sp>
        <p:nvSpPr>
          <p:cNvPr id="10" name="Rectangle 9">
            <a:extLst>
              <a:ext uri="{FF2B5EF4-FFF2-40B4-BE49-F238E27FC236}">
                <a16:creationId xmlns:a16="http://schemas.microsoft.com/office/drawing/2014/main" id="{C969F94A-D74A-4A93-BAE6-9B2FA719853A}"/>
              </a:ext>
            </a:extLst>
          </p:cNvPr>
          <p:cNvSpPr/>
          <p:nvPr/>
        </p:nvSpPr>
        <p:spPr>
          <a:xfrm>
            <a:off x="541288" y="1571207"/>
            <a:ext cx="5763259" cy="2308324"/>
          </a:xfrm>
          <a:prstGeom prst="rect">
            <a:avLst/>
          </a:prstGeom>
        </p:spPr>
        <p:txBody>
          <a:bodyPr wrap="square">
            <a:spAutoFit/>
          </a:bodyPr>
          <a:lstStyle/>
          <a:p>
            <a:r>
              <a:rPr lang="pl-PL" dirty="0"/>
              <a:t>Pływ kwadraturowy (pływ minimalny, pływ </a:t>
            </a:r>
            <a:r>
              <a:rPr lang="pl-PL" dirty="0" err="1"/>
              <a:t>kwadrowy</a:t>
            </a:r>
            <a:r>
              <a:rPr lang="pl-PL" dirty="0"/>
              <a:t>) – zjawisko pływowe powstające, gdy Księżyc, Ziemia i Słońce tworzą ze sobą kąt prosty. Siły pływotwórcze Księżyca i Słońca działają wówczas na Ziemię pod kątem prostym, czyli z najbardziej przeciwdziałających kierunków, skutkiem czego występujące na Ziemi pływy morskie są minimalne. Zjawisko to występuje dwa razy w miesiącu synodycznym: z końcem pierwszej i trzeciej fazy Księżyca.</a:t>
            </a:r>
          </a:p>
        </p:txBody>
      </p:sp>
      <p:sp>
        <p:nvSpPr>
          <p:cNvPr id="20" name="Rectangle 19">
            <a:extLst>
              <a:ext uri="{FF2B5EF4-FFF2-40B4-BE49-F238E27FC236}">
                <a16:creationId xmlns:a16="http://schemas.microsoft.com/office/drawing/2014/main" id="{67F2A1B3-A92B-4D2E-989F-D98F86541F19}"/>
              </a:ext>
            </a:extLst>
          </p:cNvPr>
          <p:cNvSpPr/>
          <p:nvPr/>
        </p:nvSpPr>
        <p:spPr>
          <a:xfrm>
            <a:off x="5680173" y="4414155"/>
            <a:ext cx="6096000" cy="2308324"/>
          </a:xfrm>
          <a:prstGeom prst="rect">
            <a:avLst/>
          </a:prstGeom>
        </p:spPr>
        <p:txBody>
          <a:bodyPr>
            <a:spAutoFit/>
          </a:bodyPr>
          <a:lstStyle/>
          <a:p>
            <a:r>
              <a:rPr lang="pl-PL" dirty="0">
                <a:solidFill>
                  <a:srgbClr val="222222"/>
                </a:solidFill>
                <a:latin typeface="Arial" panose="020B0604020202020204" pitchFamily="34" charset="0"/>
              </a:rPr>
              <a:t>Pływy morskie:</a:t>
            </a:r>
            <a:br>
              <a:rPr lang="pl-PL" dirty="0"/>
            </a:br>
            <a:r>
              <a:rPr lang="pl-PL" dirty="0">
                <a:solidFill>
                  <a:srgbClr val="222222"/>
                </a:solidFill>
                <a:latin typeface="Arial" panose="020B0604020202020204" pitchFamily="34" charset="0"/>
              </a:rPr>
              <a:t>A. Pływ </a:t>
            </a:r>
            <a:r>
              <a:rPr lang="pl-PL" dirty="0" err="1">
                <a:solidFill>
                  <a:srgbClr val="222222"/>
                </a:solidFill>
                <a:latin typeface="Arial" panose="020B0604020202020204" pitchFamily="34" charset="0"/>
              </a:rPr>
              <a:t>syzygijny</a:t>
            </a:r>
            <a:br>
              <a:rPr lang="pl-PL" dirty="0"/>
            </a:br>
            <a:r>
              <a:rPr lang="pl-PL" dirty="0">
                <a:solidFill>
                  <a:srgbClr val="222222"/>
                </a:solidFill>
                <a:latin typeface="Arial" panose="020B0604020202020204" pitchFamily="34" charset="0"/>
              </a:rPr>
              <a:t>B. Pływ kwadraturowy</a:t>
            </a:r>
            <a:br>
              <a:rPr lang="pl-PL" dirty="0"/>
            </a:br>
            <a:r>
              <a:rPr lang="pl-PL" dirty="0">
                <a:solidFill>
                  <a:srgbClr val="222222"/>
                </a:solidFill>
                <a:latin typeface="Arial" panose="020B0604020202020204" pitchFamily="34" charset="0"/>
              </a:rPr>
              <a:t>1. Słońce</a:t>
            </a:r>
            <a:br>
              <a:rPr lang="pl-PL" dirty="0"/>
            </a:br>
            <a:r>
              <a:rPr lang="pl-PL" dirty="0">
                <a:solidFill>
                  <a:srgbClr val="222222"/>
                </a:solidFill>
                <a:latin typeface="Arial" panose="020B0604020202020204" pitchFamily="34" charset="0"/>
              </a:rPr>
              <a:t>2. Ziemia</a:t>
            </a:r>
            <a:br>
              <a:rPr lang="pl-PL" dirty="0"/>
            </a:br>
            <a:r>
              <a:rPr lang="pl-PL" dirty="0">
                <a:solidFill>
                  <a:srgbClr val="222222"/>
                </a:solidFill>
                <a:latin typeface="Arial" panose="020B0604020202020204" pitchFamily="34" charset="0"/>
              </a:rPr>
              <a:t>3. Księżyc</a:t>
            </a:r>
            <a:br>
              <a:rPr lang="pl-PL" dirty="0"/>
            </a:br>
            <a:r>
              <a:rPr lang="pl-PL" dirty="0">
                <a:solidFill>
                  <a:srgbClr val="222222"/>
                </a:solidFill>
                <a:latin typeface="Arial" panose="020B0604020202020204" pitchFamily="34" charset="0"/>
              </a:rPr>
              <a:t>4. Kierunek przyciągania przez Słońce</a:t>
            </a:r>
            <a:br>
              <a:rPr lang="pl-PL" dirty="0"/>
            </a:br>
            <a:r>
              <a:rPr lang="pl-PL" dirty="0">
                <a:solidFill>
                  <a:srgbClr val="222222"/>
                </a:solidFill>
                <a:latin typeface="Arial" panose="020B0604020202020204" pitchFamily="34" charset="0"/>
              </a:rPr>
              <a:t>5. Kierunek przyciągania przez Księżyc</a:t>
            </a:r>
            <a:endParaRPr lang="pl-PL" dirty="0"/>
          </a:p>
        </p:txBody>
      </p:sp>
      <p:pic>
        <p:nvPicPr>
          <p:cNvPr id="5122" name="Picture 2" descr="https://upload.wikimedia.org/wikipedia/commons/thumb/a/af/P%C5%82ywy_morskie.svg/800px-P%C5%82ywy_morskie.svg.png">
            <a:extLst>
              <a:ext uri="{FF2B5EF4-FFF2-40B4-BE49-F238E27FC236}">
                <a16:creationId xmlns:a16="http://schemas.microsoft.com/office/drawing/2014/main" id="{68CFED2A-8A03-4A67-B484-03F316C147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0821" y="147626"/>
            <a:ext cx="4605352" cy="5308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2116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6422C9E-7303-44A8-866F-F51162123C83}"/>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p:sp>
        <p:nvSpPr>
          <p:cNvPr id="16" name="Title 1">
            <a:extLst>
              <a:ext uri="{FF2B5EF4-FFF2-40B4-BE49-F238E27FC236}">
                <a16:creationId xmlns:a16="http://schemas.microsoft.com/office/drawing/2014/main" id="{D3D8B9B6-A30B-4A46-A33A-74C6D76AC8E6}"/>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Pływ </a:t>
            </a:r>
            <a:r>
              <a:rPr lang="pl-PL" sz="3600" dirty="0" err="1">
                <a:latin typeface="Pricedown" panose="02000400000000000000" pitchFamily="2" charset="-18"/>
              </a:rPr>
              <a:t>syzygijny</a:t>
            </a:r>
            <a:endParaRPr lang="pl-PL" dirty="0">
              <a:latin typeface="Pricedown" panose="02000400000000000000" pitchFamily="2" charset="-18"/>
            </a:endParaRPr>
          </a:p>
        </p:txBody>
      </p:sp>
      <p:sp>
        <p:nvSpPr>
          <p:cNvPr id="17" name="Rectangle 16">
            <a:extLst>
              <a:ext uri="{FF2B5EF4-FFF2-40B4-BE49-F238E27FC236}">
                <a16:creationId xmlns:a16="http://schemas.microsoft.com/office/drawing/2014/main" id="{46065165-E740-4F4D-9791-2EC31A28DEB4}"/>
              </a:ext>
            </a:extLst>
          </p:cNvPr>
          <p:cNvSpPr/>
          <p:nvPr/>
        </p:nvSpPr>
        <p:spPr>
          <a:xfrm>
            <a:off x="541288" y="1571207"/>
            <a:ext cx="5763259" cy="2862322"/>
          </a:xfrm>
          <a:prstGeom prst="rect">
            <a:avLst/>
          </a:prstGeom>
        </p:spPr>
        <p:txBody>
          <a:bodyPr wrap="square">
            <a:spAutoFit/>
          </a:bodyPr>
          <a:lstStyle/>
          <a:p>
            <a:r>
              <a:rPr lang="pl-PL" dirty="0"/>
              <a:t>Pływ </a:t>
            </a:r>
            <a:r>
              <a:rPr lang="pl-PL" dirty="0" err="1"/>
              <a:t>syzygijny</a:t>
            </a:r>
            <a:r>
              <a:rPr lang="pl-PL" dirty="0"/>
              <a:t> (pływ maksymalny) – zjawisko pływowe powstające, gdy Ziemia, Księżyc i Słońce znajdują się w linii prostej. Oddziaływania grawitacyjne Księżyca i Słońca działają wówczas na Ziemię w tym samym kierunku (choć ich zwrot może być ten sam lub przeciwny), skutkiem czego występujące na Ziemi pływy morskie są maksymalne. Zjawisko to występuje dwa razy w miesiącu synodycznym: pełni Księżyca (Ziemia jest wtedy pomiędzy Księżycem i Słońcem) oraz w nowiu (Księżyc jest wtedy pomiędzy Ziemią i Słońcem).</a:t>
            </a:r>
          </a:p>
        </p:txBody>
      </p:sp>
      <p:sp>
        <p:nvSpPr>
          <p:cNvPr id="18" name="Rectangle 17">
            <a:extLst>
              <a:ext uri="{FF2B5EF4-FFF2-40B4-BE49-F238E27FC236}">
                <a16:creationId xmlns:a16="http://schemas.microsoft.com/office/drawing/2014/main" id="{107ADE57-8904-47DB-9F19-75C76FDF234D}"/>
              </a:ext>
            </a:extLst>
          </p:cNvPr>
          <p:cNvSpPr/>
          <p:nvPr/>
        </p:nvSpPr>
        <p:spPr>
          <a:xfrm>
            <a:off x="5680173" y="4414155"/>
            <a:ext cx="6096000" cy="2308324"/>
          </a:xfrm>
          <a:prstGeom prst="rect">
            <a:avLst/>
          </a:prstGeom>
        </p:spPr>
        <p:txBody>
          <a:bodyPr>
            <a:spAutoFit/>
          </a:bodyPr>
          <a:lstStyle/>
          <a:p>
            <a:r>
              <a:rPr lang="pl-PL" dirty="0">
                <a:solidFill>
                  <a:srgbClr val="222222"/>
                </a:solidFill>
                <a:latin typeface="Arial" panose="020B0604020202020204" pitchFamily="34" charset="0"/>
              </a:rPr>
              <a:t>Pływy morskie:</a:t>
            </a:r>
            <a:br>
              <a:rPr lang="pl-PL" dirty="0"/>
            </a:br>
            <a:r>
              <a:rPr lang="pl-PL" dirty="0">
                <a:solidFill>
                  <a:srgbClr val="222222"/>
                </a:solidFill>
                <a:latin typeface="Arial" panose="020B0604020202020204" pitchFamily="34" charset="0"/>
              </a:rPr>
              <a:t>A. Pływ </a:t>
            </a:r>
            <a:r>
              <a:rPr lang="pl-PL" dirty="0" err="1">
                <a:solidFill>
                  <a:srgbClr val="222222"/>
                </a:solidFill>
                <a:latin typeface="Arial" panose="020B0604020202020204" pitchFamily="34" charset="0"/>
              </a:rPr>
              <a:t>syzygijny</a:t>
            </a:r>
            <a:br>
              <a:rPr lang="pl-PL" dirty="0"/>
            </a:br>
            <a:r>
              <a:rPr lang="pl-PL" dirty="0">
                <a:solidFill>
                  <a:srgbClr val="222222"/>
                </a:solidFill>
                <a:latin typeface="Arial" panose="020B0604020202020204" pitchFamily="34" charset="0"/>
              </a:rPr>
              <a:t>B. Pływ kwadraturowy</a:t>
            </a:r>
            <a:br>
              <a:rPr lang="pl-PL" dirty="0"/>
            </a:br>
            <a:r>
              <a:rPr lang="pl-PL" dirty="0">
                <a:solidFill>
                  <a:srgbClr val="222222"/>
                </a:solidFill>
                <a:latin typeface="Arial" panose="020B0604020202020204" pitchFamily="34" charset="0"/>
              </a:rPr>
              <a:t>1. Słońce</a:t>
            </a:r>
            <a:br>
              <a:rPr lang="pl-PL" dirty="0"/>
            </a:br>
            <a:r>
              <a:rPr lang="pl-PL" dirty="0">
                <a:solidFill>
                  <a:srgbClr val="222222"/>
                </a:solidFill>
                <a:latin typeface="Arial" panose="020B0604020202020204" pitchFamily="34" charset="0"/>
              </a:rPr>
              <a:t>2. Ziemia</a:t>
            </a:r>
            <a:br>
              <a:rPr lang="pl-PL" dirty="0"/>
            </a:br>
            <a:r>
              <a:rPr lang="pl-PL" dirty="0">
                <a:solidFill>
                  <a:srgbClr val="222222"/>
                </a:solidFill>
                <a:latin typeface="Arial" panose="020B0604020202020204" pitchFamily="34" charset="0"/>
              </a:rPr>
              <a:t>3. Księżyc</a:t>
            </a:r>
            <a:br>
              <a:rPr lang="pl-PL" dirty="0"/>
            </a:br>
            <a:r>
              <a:rPr lang="pl-PL" dirty="0">
                <a:solidFill>
                  <a:srgbClr val="222222"/>
                </a:solidFill>
                <a:latin typeface="Arial" panose="020B0604020202020204" pitchFamily="34" charset="0"/>
              </a:rPr>
              <a:t>4. Kierunek przyciągania przez Słońce</a:t>
            </a:r>
            <a:br>
              <a:rPr lang="pl-PL" dirty="0"/>
            </a:br>
            <a:r>
              <a:rPr lang="pl-PL" dirty="0">
                <a:solidFill>
                  <a:srgbClr val="222222"/>
                </a:solidFill>
                <a:latin typeface="Arial" panose="020B0604020202020204" pitchFamily="34" charset="0"/>
              </a:rPr>
              <a:t>5. Kierunek przyciągania przez Księżyc</a:t>
            </a:r>
            <a:endParaRPr lang="pl-PL" dirty="0"/>
          </a:p>
        </p:txBody>
      </p:sp>
      <p:pic>
        <p:nvPicPr>
          <p:cNvPr id="19" name="Picture 2" descr="https://upload.wikimedia.org/wikipedia/commons/thumb/a/af/P%C5%82ywy_morskie.svg/800px-P%C5%82ywy_morskie.svg.png">
            <a:extLst>
              <a:ext uri="{FF2B5EF4-FFF2-40B4-BE49-F238E27FC236}">
                <a16:creationId xmlns:a16="http://schemas.microsoft.com/office/drawing/2014/main" id="{FFE3595B-B840-4961-9C23-F1472CC576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0821" y="147626"/>
            <a:ext cx="4605352" cy="5308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5857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29F34BA1-1C87-4F6C-89EB-E491984CE7F1}"/>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p:sp>
        <p:nvSpPr>
          <p:cNvPr id="23" name="Title 1">
            <a:extLst>
              <a:ext uri="{FF2B5EF4-FFF2-40B4-BE49-F238E27FC236}">
                <a16:creationId xmlns:a16="http://schemas.microsoft.com/office/drawing/2014/main" id="{8EDD69AD-40D5-4DD4-B020-6C5AF62D3D76}"/>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SIŁA </a:t>
            </a:r>
            <a:r>
              <a:rPr lang="pl-PL" sz="3600" dirty="0" err="1">
                <a:latin typeface="Pricedown" panose="02000400000000000000" pitchFamily="2" charset="-18"/>
              </a:rPr>
              <a:t>PŁyWOWA</a:t>
            </a:r>
            <a:endParaRPr lang="pl-PL" dirty="0">
              <a:latin typeface="Pricedown" panose="02000400000000000000" pitchFamily="2" charset="-18"/>
            </a:endParaRPr>
          </a:p>
        </p:txBody>
      </p:sp>
      <p:sp>
        <p:nvSpPr>
          <p:cNvPr id="9" name="Rectangle 8">
            <a:extLst>
              <a:ext uri="{FF2B5EF4-FFF2-40B4-BE49-F238E27FC236}">
                <a16:creationId xmlns:a16="http://schemas.microsoft.com/office/drawing/2014/main" id="{F523A601-D2CB-4807-9596-218AD6ABFE95}"/>
              </a:ext>
            </a:extLst>
          </p:cNvPr>
          <p:cNvSpPr/>
          <p:nvPr/>
        </p:nvSpPr>
        <p:spPr>
          <a:xfrm>
            <a:off x="464598" y="1590583"/>
            <a:ext cx="6096000" cy="2585323"/>
          </a:xfrm>
          <a:prstGeom prst="rect">
            <a:avLst/>
          </a:prstGeom>
        </p:spPr>
        <p:txBody>
          <a:bodyPr>
            <a:spAutoFit/>
          </a:bodyPr>
          <a:lstStyle/>
          <a:p>
            <a:r>
              <a:rPr lang="pl-PL"/>
              <a:t>Siła pływowa – siła działająca na ciało rozciągłe znajdujące się w polu sił o różnej wartości lub kierunku w różnych punktach ciała. Najczęściej kojarzona z polem grawitacyjnym.</a:t>
            </a:r>
          </a:p>
          <a:p>
            <a:endParaRPr lang="pl-PL"/>
          </a:p>
          <a:p>
            <a:r>
              <a:rPr lang="pl-PL"/>
              <a:t>Siła pływowa pojawia się wtedy, gdy siła grawitacji zmienia się znacznie na długości ciała. Część ciała, znajdująca się bliżej źródła siły (najczęściej jakiegoś ciała niebieskiego - gwiazdy, planety, księżyca, czarnej dziury itp.), jest przyciągana znacznie silniej, niż część ciała bardziej odległa od źródła siły.</a:t>
            </a:r>
            <a:endParaRPr lang="pl-PL" dirty="0"/>
          </a:p>
        </p:txBody>
      </p:sp>
      <p:pic>
        <p:nvPicPr>
          <p:cNvPr id="6148" name="Picture 4" descr="https://upload.wikimedia.org/wikipedia/commons/d/d8/Field_tidal.png">
            <a:extLst>
              <a:ext uri="{FF2B5EF4-FFF2-40B4-BE49-F238E27FC236}">
                <a16:creationId xmlns:a16="http://schemas.microsoft.com/office/drawing/2014/main" id="{23AF67E3-5562-417A-9AC7-C4192D00FE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8773" y="1698867"/>
            <a:ext cx="428625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498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F91495F-2E37-4B77-978D-B9C9ADE2B6D7}"/>
              </a:ext>
            </a:extLst>
          </p:cNvPr>
          <p:cNvSpPr txBox="1">
            <a:spLocks/>
          </p:cNvSpPr>
          <p:nvPr/>
        </p:nvSpPr>
        <p:spPr>
          <a:xfrm>
            <a:off x="749423" y="105501"/>
            <a:ext cx="10515600" cy="83336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Bl" panose="020B0A06000202080104" pitchFamily="34" charset="-18"/>
              </a:rPr>
              <a:t>Pływy</a:t>
            </a:r>
            <a:endParaRPr lang="pl-PL" dirty="0"/>
          </a:p>
        </p:txBody>
      </p:sp>
      <p:sp>
        <p:nvSpPr>
          <p:cNvPr id="9" name="Title 1">
            <a:extLst>
              <a:ext uri="{FF2B5EF4-FFF2-40B4-BE49-F238E27FC236}">
                <a16:creationId xmlns:a16="http://schemas.microsoft.com/office/drawing/2014/main" id="{DD0FF91A-CE3B-474B-B6F2-E63D30C47A31}"/>
              </a:ext>
            </a:extLst>
          </p:cNvPr>
          <p:cNvSpPr txBox="1">
            <a:spLocks/>
          </p:cNvSpPr>
          <p:nvPr/>
        </p:nvSpPr>
        <p:spPr>
          <a:xfrm>
            <a:off x="749423" y="757223"/>
            <a:ext cx="10515600" cy="833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sz="3600" dirty="0">
                <a:latin typeface="Pricedown" panose="02000400000000000000" pitchFamily="2" charset="-18"/>
              </a:rPr>
              <a:t>SIŁA </a:t>
            </a:r>
            <a:r>
              <a:rPr lang="pl-PL" sz="3600" dirty="0" err="1">
                <a:latin typeface="Pricedown" panose="02000400000000000000" pitchFamily="2" charset="-18"/>
              </a:rPr>
              <a:t>PŁyWOWA</a:t>
            </a:r>
            <a:endParaRPr lang="pl-PL" dirty="0">
              <a:latin typeface="Pricedown" panose="02000400000000000000" pitchFamily="2" charset="-18"/>
            </a:endParaRPr>
          </a:p>
        </p:txBody>
      </p:sp>
      <p:pic>
        <p:nvPicPr>
          <p:cNvPr id="8194" name="Picture 2" descr="Tidal-forces-calculated.png (361×403)">
            <a:extLst>
              <a:ext uri="{FF2B5EF4-FFF2-40B4-BE49-F238E27FC236}">
                <a16:creationId xmlns:a16="http://schemas.microsoft.com/office/drawing/2014/main" id="{245AADD2-FA37-414A-BC53-8DCA4D60F1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8927" y="258428"/>
            <a:ext cx="3438525" cy="383857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B483C46C-D100-4A15-BE94-CC196CFF322C}"/>
              </a:ext>
            </a:extLst>
          </p:cNvPr>
          <p:cNvSpPr/>
          <p:nvPr/>
        </p:nvSpPr>
        <p:spPr>
          <a:xfrm>
            <a:off x="8373979" y="4249930"/>
            <a:ext cx="3484602" cy="923330"/>
          </a:xfrm>
          <a:prstGeom prst="rect">
            <a:avLst/>
          </a:prstGeom>
        </p:spPr>
        <p:txBody>
          <a:bodyPr wrap="square">
            <a:spAutoFit/>
          </a:bodyPr>
          <a:lstStyle/>
          <a:p>
            <a:r>
              <a:rPr lang="pl-PL" dirty="0"/>
              <a:t>Siły pływowe w otoczeniu ciała, ciało wywołujące siłę znajduje się poniżej rysunku</a:t>
            </a:r>
          </a:p>
        </p:txBody>
      </p:sp>
      <p:sp>
        <p:nvSpPr>
          <p:cNvPr id="11" name="Rectangle 10">
            <a:extLst>
              <a:ext uri="{FF2B5EF4-FFF2-40B4-BE49-F238E27FC236}">
                <a16:creationId xmlns:a16="http://schemas.microsoft.com/office/drawing/2014/main" id="{8C820C0B-2F69-488F-B704-D9F902956D01}"/>
              </a:ext>
            </a:extLst>
          </p:cNvPr>
          <p:cNvSpPr/>
          <p:nvPr/>
        </p:nvSpPr>
        <p:spPr>
          <a:xfrm>
            <a:off x="494548" y="1766212"/>
            <a:ext cx="6096000" cy="646331"/>
          </a:xfrm>
          <a:prstGeom prst="rect">
            <a:avLst/>
          </a:prstGeom>
        </p:spPr>
        <p:txBody>
          <a:bodyPr>
            <a:spAutoFit/>
          </a:bodyPr>
          <a:lstStyle/>
          <a:p>
            <a:r>
              <a:rPr lang="pl-PL" dirty="0"/>
              <a:t>Siłę pływową wzdłuż prostej łączącej oba ciała można w przybliżeniu (r ≪ R) opisać wzorem:</a:t>
            </a:r>
          </a:p>
        </p:txBody>
      </p:sp>
      <p:sp>
        <p:nvSpPr>
          <p:cNvPr id="13" name="Rectangle 12">
            <a:extLst>
              <a:ext uri="{FF2B5EF4-FFF2-40B4-BE49-F238E27FC236}">
                <a16:creationId xmlns:a16="http://schemas.microsoft.com/office/drawing/2014/main" id="{EBC3E4D0-EED1-4294-AAE4-71DC56CB2767}"/>
              </a:ext>
            </a:extLst>
          </p:cNvPr>
          <p:cNvSpPr/>
          <p:nvPr/>
        </p:nvSpPr>
        <p:spPr>
          <a:xfrm>
            <a:off x="749423" y="4124303"/>
            <a:ext cx="6096000" cy="2585323"/>
          </a:xfrm>
          <a:prstGeom prst="rect">
            <a:avLst/>
          </a:prstGeom>
        </p:spPr>
        <p:txBody>
          <a:bodyPr>
            <a:spAutoFit/>
          </a:bodyPr>
          <a:lstStyle/>
          <a:p>
            <a:r>
              <a:rPr lang="pl-PL" dirty="0"/>
              <a:t>gdzie:</a:t>
            </a:r>
          </a:p>
          <a:p>
            <a:endParaRPr lang="pl-PL" dirty="0"/>
          </a:p>
          <a:p>
            <a:r>
              <a:rPr lang="pl-PL" dirty="0"/>
              <a:t>G - stała grawitacyjna,</a:t>
            </a:r>
          </a:p>
          <a:p>
            <a:r>
              <a:rPr lang="pl-PL" dirty="0"/>
              <a:t>M - masa ciała wytwarzającego pole,</a:t>
            </a:r>
          </a:p>
          <a:p>
            <a:r>
              <a:rPr lang="pl-PL" dirty="0"/>
              <a:t>m - masa ciała podlegającego sile pływowej,</a:t>
            </a:r>
          </a:p>
          <a:p>
            <a:r>
              <a:rPr lang="pl-PL" dirty="0"/>
              <a:t>R - odległość między środkami ciał,</a:t>
            </a:r>
          </a:p>
          <a:p>
            <a:r>
              <a:rPr lang="pl-PL" dirty="0"/>
              <a:t>r - odległość od środka ciała podlegającego sile pływowej, dla punktu znajdującego się na powierzchni ciała równa jest promieniowi ciała.</a:t>
            </a:r>
          </a:p>
        </p:txBody>
      </p:sp>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95BFD331-0828-4A76-A047-51E732EE605A}"/>
                  </a:ext>
                </a:extLst>
              </p:cNvPr>
              <p:cNvSpPr txBox="1"/>
              <p:nvPr/>
            </p:nvSpPr>
            <p:spPr>
              <a:xfrm>
                <a:off x="494548" y="2818064"/>
                <a:ext cx="4517956" cy="89896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pl-PL" sz="2800" i="1" smtClean="0">
                              <a:latin typeface="Cambria Math" panose="02040503050406030204" pitchFamily="18" charset="0"/>
                              <a:ea typeface="Cambria Math" panose="02040503050406030204" pitchFamily="18" charset="0"/>
                            </a:rPr>
                          </m:ctrlPr>
                        </m:sSubPr>
                        <m:e>
                          <m:r>
                            <a:rPr lang="pl-PL" sz="2800" b="0" i="1" smtClean="0">
                              <a:latin typeface="Cambria Math" panose="02040503050406030204" pitchFamily="18" charset="0"/>
                              <a:ea typeface="Cambria Math" panose="02040503050406030204" pitchFamily="18" charset="0"/>
                            </a:rPr>
                            <m:t>𝐹</m:t>
                          </m:r>
                        </m:e>
                        <m:sub>
                          <m:r>
                            <a:rPr lang="pl-PL" sz="2800" b="0" i="1" smtClean="0">
                              <a:latin typeface="Cambria Math" panose="02040503050406030204" pitchFamily="18" charset="0"/>
                              <a:ea typeface="Cambria Math" panose="02040503050406030204" pitchFamily="18" charset="0"/>
                            </a:rPr>
                            <m:t>𝑡</m:t>
                          </m:r>
                        </m:sub>
                      </m:sSub>
                      <m:r>
                        <a:rPr lang="pl-PL" sz="2800" i="1" smtClean="0">
                          <a:latin typeface="Cambria Math" panose="02040503050406030204" pitchFamily="18" charset="0"/>
                          <a:ea typeface="Cambria Math" panose="02040503050406030204" pitchFamily="18" charset="0"/>
                        </a:rPr>
                        <m:t>=</m:t>
                      </m:r>
                      <m:f>
                        <m:fPr>
                          <m:ctrlPr>
                            <a:rPr lang="pl-PL" sz="2800" i="1" smtClean="0">
                              <a:latin typeface="Cambria Math" panose="02040503050406030204" pitchFamily="18" charset="0"/>
                              <a:ea typeface="Cambria Math" panose="02040503050406030204" pitchFamily="18" charset="0"/>
                            </a:rPr>
                          </m:ctrlPr>
                        </m:fPr>
                        <m:num>
                          <m:r>
                            <a:rPr lang="pl-PL" sz="2800" b="0" i="1" smtClean="0">
                              <a:latin typeface="Cambria Math" panose="02040503050406030204" pitchFamily="18" charset="0"/>
                              <a:ea typeface="Cambria Math" panose="02040503050406030204" pitchFamily="18" charset="0"/>
                            </a:rPr>
                            <m:t>2</m:t>
                          </m:r>
                          <m:r>
                            <a:rPr lang="pl-PL" sz="2800" b="0" i="1" smtClean="0">
                              <a:latin typeface="Cambria Math" panose="02040503050406030204" pitchFamily="18" charset="0"/>
                              <a:ea typeface="Cambria Math" panose="02040503050406030204" pitchFamily="18" charset="0"/>
                            </a:rPr>
                            <m:t>𝐺𝑀𝑚𝑟</m:t>
                          </m:r>
                        </m:num>
                        <m:den>
                          <m:sSup>
                            <m:sSupPr>
                              <m:ctrlPr>
                                <a:rPr lang="pl-PL" sz="2800" i="1" smtClean="0">
                                  <a:latin typeface="Cambria Math" panose="02040503050406030204" pitchFamily="18" charset="0"/>
                                  <a:ea typeface="Cambria Math" panose="02040503050406030204" pitchFamily="18" charset="0"/>
                                </a:rPr>
                              </m:ctrlPr>
                            </m:sSupPr>
                            <m:e>
                              <m:r>
                                <a:rPr lang="pl-PL" sz="2800" b="0" i="1" smtClean="0">
                                  <a:latin typeface="Cambria Math" panose="02040503050406030204" pitchFamily="18" charset="0"/>
                                  <a:ea typeface="Cambria Math" panose="02040503050406030204" pitchFamily="18" charset="0"/>
                                </a:rPr>
                                <m:t>𝑅</m:t>
                              </m:r>
                            </m:e>
                            <m:sup>
                              <m:r>
                                <a:rPr lang="pl-PL" sz="2800" b="0" i="1" smtClean="0">
                                  <a:latin typeface="Cambria Math" panose="02040503050406030204" pitchFamily="18" charset="0"/>
                                  <a:ea typeface="Cambria Math" panose="02040503050406030204" pitchFamily="18" charset="0"/>
                                </a:rPr>
                                <m:t>3</m:t>
                              </m:r>
                            </m:sup>
                          </m:sSup>
                        </m:den>
                      </m:f>
                    </m:oMath>
                  </m:oMathPara>
                </a14:m>
                <a:endParaRPr lang="pl-PL" sz="2800" dirty="0"/>
              </a:p>
            </p:txBody>
          </p:sp>
        </mc:Choice>
        <mc:Fallback>
          <p:sp>
            <p:nvSpPr>
              <p:cNvPr id="14" name="TextBox 13">
                <a:extLst>
                  <a:ext uri="{FF2B5EF4-FFF2-40B4-BE49-F238E27FC236}">
                    <a16:creationId xmlns:a16="http://schemas.microsoft.com/office/drawing/2014/main" id="{95BFD331-0828-4A76-A047-51E732EE605A}"/>
                  </a:ext>
                </a:extLst>
              </p:cNvPr>
              <p:cNvSpPr txBox="1">
                <a:spLocks noRot="1" noChangeAspect="1" noMove="1" noResize="1" noEditPoints="1" noAdjustHandles="1" noChangeArrowheads="1" noChangeShapeType="1" noTextEdit="1"/>
              </p:cNvSpPr>
              <p:nvPr/>
            </p:nvSpPr>
            <p:spPr>
              <a:xfrm>
                <a:off x="494548" y="2818064"/>
                <a:ext cx="4517956" cy="898964"/>
              </a:xfrm>
              <a:prstGeom prst="rect">
                <a:avLst/>
              </a:prstGeom>
              <a:blipFill>
                <a:blip r:embed="rId3"/>
                <a:stretch>
                  <a:fillRect/>
                </a:stretch>
              </a:blipFill>
            </p:spPr>
            <p:txBody>
              <a:bodyPr/>
              <a:lstStyle/>
              <a:p>
                <a:r>
                  <a:rPr lang="pl-PL">
                    <a:noFill/>
                  </a:rPr>
                  <a:t> </a:t>
                </a:r>
              </a:p>
            </p:txBody>
          </p:sp>
        </mc:Fallback>
      </mc:AlternateContent>
    </p:spTree>
    <p:extLst>
      <p:ext uri="{BB962C8B-B14F-4D97-AF65-F5344CB8AC3E}">
        <p14:creationId xmlns:p14="http://schemas.microsoft.com/office/powerpoint/2010/main" val="3245926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1413</TotalTime>
  <Words>1335</Words>
  <Application>Microsoft Office PowerPoint</Application>
  <PresentationFormat>Widescreen</PresentationFormat>
  <Paragraphs>92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Baskerville Old Face</vt:lpstr>
      <vt:lpstr>Calibri</vt:lpstr>
      <vt:lpstr>Calibri Light</vt:lpstr>
      <vt:lpstr>Cambria Math</vt:lpstr>
      <vt:lpstr>Pricedown</vt:lpstr>
      <vt:lpstr>Pricedown Bl</vt:lpstr>
      <vt:lpstr>Office Theme</vt:lpstr>
      <vt:lpstr>Mechanika Nieba</vt:lpstr>
      <vt:lpstr>Pływy </vt:lpstr>
      <vt:lpstr>Pływy</vt:lpstr>
      <vt:lpstr>Pływy</vt:lpstr>
      <vt:lpstr>Pływy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Mechanika Nieba</dc:title>
  <dc:creator>Kamil Macura</dc:creator>
  <cp:lastModifiedBy>Kamil Macura</cp:lastModifiedBy>
  <cp:revision>106</cp:revision>
  <dcterms:created xsi:type="dcterms:W3CDTF">2017-11-27T19:18:56Z</dcterms:created>
  <dcterms:modified xsi:type="dcterms:W3CDTF">2018-01-16T19:17:51Z</dcterms:modified>
</cp:coreProperties>
</file>

<file path=docProps/thumbnail.jpeg>
</file>